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theme/themeOverride4.xml" ContentType="application/vnd.openxmlformats-officedocument.themeOverr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theme/themeOverride5.xml" ContentType="application/vnd.openxmlformats-officedocument.themeOverride+xml"/>
  <Override PartName="/ppt/charts/chart4.xml" ContentType="application/vnd.openxmlformats-officedocument.drawingml.chart+xml"/>
  <Override PartName="/ppt/theme/themeOverride6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5.xml" ContentType="application/vnd.openxmlformats-officedocument.drawingml.chart+xml"/>
  <Override PartName="/ppt/theme/themeOverride7.xml" ContentType="application/vnd.openxmlformats-officedocument.themeOverride+xml"/>
  <Override PartName="/ppt/charts/chart6.xml" ContentType="application/vnd.openxmlformats-officedocument.drawingml.chart+xml"/>
  <Override PartName="/ppt/theme/themeOverride8.xml" ContentType="application/vnd.openxmlformats-officedocument.themeOverride+xml"/>
  <Override PartName="/ppt/notesSlides/notesSlide2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63" r:id="rId2"/>
    <p:sldId id="415" r:id="rId3"/>
    <p:sldId id="374" r:id="rId4"/>
    <p:sldId id="375" r:id="rId5"/>
    <p:sldId id="376" r:id="rId6"/>
    <p:sldId id="419" r:id="rId7"/>
    <p:sldId id="377" r:id="rId8"/>
    <p:sldId id="378" r:id="rId9"/>
    <p:sldId id="373" r:id="rId10"/>
    <p:sldId id="418" r:id="rId11"/>
    <p:sldId id="366" r:id="rId12"/>
    <p:sldId id="367" r:id="rId13"/>
    <p:sldId id="368" r:id="rId14"/>
    <p:sldId id="384" r:id="rId15"/>
    <p:sldId id="385" r:id="rId16"/>
    <p:sldId id="388" r:id="rId17"/>
    <p:sldId id="389" r:id="rId18"/>
    <p:sldId id="390" r:id="rId19"/>
    <p:sldId id="394" r:id="rId20"/>
    <p:sldId id="395" r:id="rId21"/>
    <p:sldId id="396" r:id="rId22"/>
    <p:sldId id="397" r:id="rId23"/>
    <p:sldId id="401" r:id="rId24"/>
    <p:sldId id="369" r:id="rId25"/>
    <p:sldId id="370" r:id="rId26"/>
    <p:sldId id="423" r:id="rId27"/>
    <p:sldId id="402" r:id="rId28"/>
    <p:sldId id="403" r:id="rId29"/>
    <p:sldId id="404" r:id="rId30"/>
    <p:sldId id="405" r:id="rId31"/>
    <p:sldId id="371" r:id="rId32"/>
    <p:sldId id="372" r:id="rId33"/>
    <p:sldId id="420" r:id="rId34"/>
    <p:sldId id="421" r:id="rId35"/>
    <p:sldId id="422" r:id="rId36"/>
  </p:sldIdLst>
  <p:sldSz cx="9144000" cy="6858000" type="screen4x3"/>
  <p:notesSz cx="6742113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orient="horz" pos="981" userDrawn="1">
          <p15:clr>
            <a:srgbClr val="A4A3A4"/>
          </p15:clr>
        </p15:guide>
        <p15:guide id="3" orient="horz" pos="3929" userDrawn="1">
          <p15:clr>
            <a:srgbClr val="A4A3A4"/>
          </p15:clr>
        </p15:guide>
        <p15:guide id="4" orient="horz" pos="1434" userDrawn="1">
          <p15:clr>
            <a:srgbClr val="A4A3A4"/>
          </p15:clr>
        </p15:guide>
        <p15:guide id="5" pos="5511" userDrawn="1">
          <p15:clr>
            <a:srgbClr val="A4A3A4"/>
          </p15:clr>
        </p15:guide>
        <p15:guide id="6" pos="249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pos="5738" userDrawn="1">
          <p15:clr>
            <a:srgbClr val="A4A3A4"/>
          </p15:clr>
        </p15:guide>
        <p15:guide id="9" pos="2789" userDrawn="1">
          <p15:clr>
            <a:srgbClr val="A4A3A4"/>
          </p15:clr>
        </p15:guide>
        <p15:guide id="10" pos="29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B4"/>
    <a:srgbClr val="0099DE"/>
    <a:srgbClr val="0090D4"/>
    <a:srgbClr val="FF6600"/>
    <a:srgbClr val="CC9900"/>
    <a:srgbClr val="3DB554"/>
    <a:srgbClr val="EAEAEA"/>
    <a:srgbClr val="FFD393"/>
    <a:srgbClr val="FFFF66"/>
    <a:srgbClr val="F3F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7" autoAdjust="0"/>
    <p:restoredTop sz="94384" autoAdjust="0"/>
  </p:normalViewPr>
  <p:slideViewPr>
    <p:cSldViewPr>
      <p:cViewPr varScale="1">
        <p:scale>
          <a:sx n="114" d="100"/>
          <a:sy n="114" d="100"/>
        </p:scale>
        <p:origin x="1520" y="168"/>
      </p:cViewPr>
      <p:guideLst>
        <p:guide orient="horz" pos="799"/>
        <p:guide orient="horz" pos="981"/>
        <p:guide orient="horz" pos="3929"/>
        <p:guide orient="horz" pos="1434"/>
        <p:guide pos="5511"/>
        <p:guide pos="249"/>
        <p:guide pos="2880"/>
        <p:guide pos="5738"/>
        <p:guide pos="2789"/>
        <p:guide pos="29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8.xml"/><Relationship Id="rId2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Respondents’ nationality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19809572928057"/>
          <c:y val="0.13195043855526"/>
          <c:w val="0.597095284367848"/>
          <c:h val="0.768439190517293"/>
        </c:manualLayout>
      </c:layout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F497D"/>
            </a:solidFill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3E3-44B0-8AE5-CB5356361F6E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3E3-44B0-8AE5-CB5356361F6E}"/>
              </c:ext>
            </c:extLst>
          </c:dPt>
          <c:dPt>
            <c:idx val="2"/>
            <c:bubble3D val="0"/>
            <c:spPr>
              <a:solidFill>
                <a:srgbClr val="4F81BD">
                  <a:lumMod val="20000"/>
                  <a:lumOff val="8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3E3-44B0-8AE5-CB5356361F6E}"/>
              </c:ext>
            </c:extLst>
          </c:dPt>
          <c:dPt>
            <c:idx val="3"/>
            <c:bubble3D val="0"/>
            <c:spPr>
              <a:solidFill>
                <a:sysClr val="windowText" lastClr="0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93E3-44B0-8AE5-CB5356361F6E}"/>
              </c:ext>
            </c:extLst>
          </c:dPt>
          <c:dPt>
            <c:idx val="4"/>
            <c:bubble3D val="0"/>
            <c:spPr>
              <a:solidFill>
                <a:srgbClr val="4BACC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93E3-44B0-8AE5-CB5356361F6E}"/>
              </c:ext>
            </c:extLst>
          </c:dPt>
          <c:dLbls>
            <c:dLbl>
              <c:idx val="0"/>
              <c:layout>
                <c:manualLayout>
                  <c:x val="-0.194420165637923"/>
                  <c:y val="0.096999554300995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3E3-44B0-8AE5-CB5356361F6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0922735803673665"/>
                  <c:y val="-0.21216064973010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3E3-44B0-8AE5-CB5356361F6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45790563110217"/>
                  <c:y val="-0.16152765809934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3E3-44B0-8AE5-CB5356361F6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48229736230529"/>
                  <c:y val="0.092019214579309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93E3-44B0-8AE5-CB5356361F6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0948499569757"/>
                  <c:y val="0.1974842767295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93E3-44B0-8AE5-CB5356361F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Feuil1!$A$2:$A$6</c:f>
              <c:strCache>
                <c:ptCount val="5"/>
                <c:pt idx="0">
                  <c:v>Portugal</c:v>
                </c:pt>
                <c:pt idx="1">
                  <c:v>Sweden</c:v>
                </c:pt>
                <c:pt idx="2">
                  <c:v>Norway</c:v>
                </c:pt>
                <c:pt idx="3">
                  <c:v>France</c:v>
                </c:pt>
                <c:pt idx="4">
                  <c:v>Other</c:v>
                </c:pt>
              </c:strCache>
            </c:strRef>
          </c:cat>
          <c:val>
            <c:numRef>
              <c:f>Feuil1!$B$2:$B$6</c:f>
              <c:numCache>
                <c:formatCode>0%</c:formatCode>
                <c:ptCount val="5"/>
                <c:pt idx="0">
                  <c:v>0.33</c:v>
                </c:pt>
                <c:pt idx="1">
                  <c:v>0.2</c:v>
                </c:pt>
                <c:pt idx="2">
                  <c:v>0.18</c:v>
                </c:pt>
                <c:pt idx="3">
                  <c:v>0.17</c:v>
                </c:pt>
                <c:pt idx="4">
                  <c:v>0.12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3E3-44B0-8AE5-CB5356361F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96723292928466"/>
          <c:y val="0.132188437395845"/>
          <c:w val="0.652116139142434"/>
          <c:h val="0.691417701467113"/>
        </c:manualLayout>
      </c:layout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Transportation for emergency services only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  <a:ln>
                <a:solidFill>
                  <a:srgbClr val="1F497D"/>
                </a:solidFill>
              </a:ln>
            </c:spPr>
          </c:marker>
          <c:cat>
            <c:strRef>
              <c:f>Feuil1!$A$2:$A$7</c:f>
              <c:strCache>
                <c:ptCount val="6"/>
                <c:pt idx="0">
                  <c:v>Years</c:v>
                </c:pt>
                <c:pt idx="1">
                  <c:v>Months</c:v>
                </c:pt>
                <c:pt idx="2">
                  <c:v>Weeks</c:v>
                </c:pt>
                <c:pt idx="3">
                  <c:v>Days</c:v>
                </c:pt>
                <c:pt idx="4">
                  <c:v>Hours</c:v>
                </c:pt>
                <c:pt idx="5">
                  <c:v>Not at all</c:v>
                </c:pt>
              </c:strCache>
            </c:strRef>
          </c:cat>
          <c:val>
            <c:numRef>
              <c:f>Feuil1!$B$2:$B$7</c:f>
              <c:numCache>
                <c:formatCode>0%</c:formatCode>
                <c:ptCount val="6"/>
                <c:pt idx="0">
                  <c:v>0.04</c:v>
                </c:pt>
                <c:pt idx="1">
                  <c:v>0.1</c:v>
                </c:pt>
                <c:pt idx="2">
                  <c:v>0.19</c:v>
                </c:pt>
                <c:pt idx="3">
                  <c:v>0.37</c:v>
                </c:pt>
                <c:pt idx="4">
                  <c:v>0.25</c:v>
                </c:pt>
                <c:pt idx="5">
                  <c:v>0.06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DF3-4574-B85F-F73C1797637E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Alternative means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circle"/>
            <c:size val="6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Feuil1!$A$2:$A$7</c:f>
              <c:strCache>
                <c:ptCount val="6"/>
                <c:pt idx="0">
                  <c:v>Years</c:v>
                </c:pt>
                <c:pt idx="1">
                  <c:v>Months</c:v>
                </c:pt>
                <c:pt idx="2">
                  <c:v>Weeks</c:v>
                </c:pt>
                <c:pt idx="3">
                  <c:v>Days</c:v>
                </c:pt>
                <c:pt idx="4">
                  <c:v>Hours</c:v>
                </c:pt>
                <c:pt idx="5">
                  <c:v>Not at all</c:v>
                </c:pt>
              </c:strCache>
            </c:strRef>
          </c:cat>
          <c:val>
            <c:numRef>
              <c:f>Feuil1!$C$2:$C$7</c:f>
              <c:numCache>
                <c:formatCode>0%</c:formatCode>
                <c:ptCount val="6"/>
                <c:pt idx="0">
                  <c:v>0.14</c:v>
                </c:pt>
                <c:pt idx="1">
                  <c:v>0.3</c:v>
                </c:pt>
                <c:pt idx="2">
                  <c:v>0.32</c:v>
                </c:pt>
                <c:pt idx="3">
                  <c:v>0.21</c:v>
                </c:pt>
                <c:pt idx="4">
                  <c:v>0.02</c:v>
                </c:pt>
                <c:pt idx="5">
                  <c:v>0.01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DF3-4574-B85F-F73C1797637E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Reduced capacity or frequency of service</c:v>
                </c:pt>
              </c:strCache>
            </c:strRef>
          </c:tx>
          <c:spPr>
            <a:ln>
              <a:solidFill>
                <a:srgbClr val="0E3192">
                  <a:lumMod val="60000"/>
                  <a:lumOff val="40000"/>
                </a:srgbClr>
              </a:solidFill>
            </a:ln>
          </c:spPr>
          <c:marker>
            <c:symbol val="circle"/>
            <c:size val="6"/>
            <c:spPr>
              <a:solidFill>
                <a:srgbClr val="0E3192">
                  <a:lumMod val="60000"/>
                  <a:lumOff val="40000"/>
                </a:srgbClr>
              </a:solidFill>
              <a:ln>
                <a:solidFill>
                  <a:srgbClr val="0E3192">
                    <a:lumMod val="60000"/>
                    <a:lumOff val="40000"/>
                  </a:srgbClr>
                </a:solidFill>
              </a:ln>
            </c:spPr>
          </c:marker>
          <c:cat>
            <c:strRef>
              <c:f>Feuil1!$A$2:$A$7</c:f>
              <c:strCache>
                <c:ptCount val="6"/>
                <c:pt idx="0">
                  <c:v>Years</c:v>
                </c:pt>
                <c:pt idx="1">
                  <c:v>Months</c:v>
                </c:pt>
                <c:pt idx="2">
                  <c:v>Weeks</c:v>
                </c:pt>
                <c:pt idx="3">
                  <c:v>Days</c:v>
                </c:pt>
                <c:pt idx="4">
                  <c:v>Hours</c:v>
                </c:pt>
                <c:pt idx="5">
                  <c:v>Not at all</c:v>
                </c:pt>
              </c:strCache>
            </c:strRef>
          </c:cat>
          <c:val>
            <c:numRef>
              <c:f>Feuil1!$D$2:$D$7</c:f>
              <c:numCache>
                <c:formatCode>0%</c:formatCode>
                <c:ptCount val="6"/>
                <c:pt idx="0">
                  <c:v>0.2</c:v>
                </c:pt>
                <c:pt idx="1">
                  <c:v>0.4</c:v>
                </c:pt>
                <c:pt idx="2">
                  <c:v>0.29</c:v>
                </c:pt>
                <c:pt idx="3">
                  <c:v>0.12</c:v>
                </c:pt>
                <c:pt idx="4">
                  <c:v>0.0</c:v>
                </c:pt>
                <c:pt idx="5">
                  <c:v>0.01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DF3-4574-B85F-F73C1797637E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Local diversion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marker>
            <c:symbol val="circle"/>
            <c:size val="7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cat>
            <c:strRef>
              <c:f>Feuil1!$A$2:$A$7</c:f>
              <c:strCache>
                <c:ptCount val="6"/>
                <c:pt idx="0">
                  <c:v>Years</c:v>
                </c:pt>
                <c:pt idx="1">
                  <c:v>Months</c:v>
                </c:pt>
                <c:pt idx="2">
                  <c:v>Weeks</c:v>
                </c:pt>
                <c:pt idx="3">
                  <c:v>Days</c:v>
                </c:pt>
                <c:pt idx="4">
                  <c:v>Hours</c:v>
                </c:pt>
                <c:pt idx="5">
                  <c:v>Not at all</c:v>
                </c:pt>
              </c:strCache>
            </c:strRef>
          </c:cat>
          <c:val>
            <c:numRef>
              <c:f>Feuil1!$E$2:$E$7</c:f>
              <c:numCache>
                <c:formatCode>0%</c:formatCode>
                <c:ptCount val="6"/>
                <c:pt idx="0">
                  <c:v>0.2</c:v>
                </c:pt>
                <c:pt idx="1">
                  <c:v>0.36</c:v>
                </c:pt>
                <c:pt idx="2">
                  <c:v>0.3</c:v>
                </c:pt>
                <c:pt idx="3">
                  <c:v>0.13</c:v>
                </c:pt>
                <c:pt idx="4">
                  <c:v>0.0</c:v>
                </c:pt>
                <c:pt idx="5">
                  <c:v>0.01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DF3-4574-B85F-F73C179763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600819056"/>
        <c:axId val="-600073328"/>
      </c:lineChart>
      <c:catAx>
        <c:axId val="-6008190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r-FR" dirty="0"/>
                  <a:t>Maximum</a:t>
                </a:r>
                <a:r>
                  <a:rPr lang="fr-FR" baseline="0" dirty="0"/>
                  <a:t> acceptable duration</a:t>
                </a:r>
                <a:endParaRPr lang="fr-FR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-600073328"/>
        <c:crosses val="autoZero"/>
        <c:auto val="1"/>
        <c:lblAlgn val="ctr"/>
        <c:lblOffset val="100"/>
        <c:noMultiLvlLbl val="0"/>
      </c:catAx>
      <c:valAx>
        <c:axId val="-6000733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fr-FR" dirty="0" err="1"/>
                  <a:t>Percentage</a:t>
                </a:r>
                <a:r>
                  <a:rPr lang="fr-FR" dirty="0"/>
                  <a:t> of </a:t>
                </a:r>
                <a:r>
                  <a:rPr lang="fr-FR" dirty="0" err="1"/>
                  <a:t>respondents</a:t>
                </a:r>
                <a:endParaRPr lang="fr-FR" dirty="0"/>
              </a:p>
            </c:rich>
          </c:tx>
          <c:layout>
            <c:manualLayout>
              <c:xMode val="edge"/>
              <c:yMode val="edge"/>
              <c:x val="0.0108514989562563"/>
              <c:y val="0.209259487041122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-600819056"/>
        <c:crosses val="autoZero"/>
        <c:crossBetween val="between"/>
        <c:majorUnit val="0.1"/>
      </c:valAx>
    </c:plotArea>
    <c:legend>
      <c:legendPos val="r"/>
      <c:layout>
        <c:manualLayout>
          <c:xMode val="edge"/>
          <c:yMode val="edge"/>
          <c:x val="0.771298044318994"/>
          <c:y val="0.0917295500565039"/>
          <c:w val="0.219265109975167"/>
          <c:h val="0.766035347258815"/>
        </c:manualLayout>
      </c:layout>
      <c:overlay val="0"/>
    </c:legend>
    <c:plotVisOnly val="1"/>
    <c:dispBlanksAs val="gap"/>
    <c:showDLblsOverMax val="0"/>
  </c:chart>
  <c:spPr>
    <a:ln>
      <a:solidFill>
        <a:sysClr val="windowText" lastClr="000000"/>
      </a:solidFill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Times New Roman" panose="02020603050405020304" pitchFamily="18" charset="0"/>
          <a:ea typeface="Calibri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400"/>
            </a:pPr>
            <a:r>
              <a:rPr lang="fr-FR" sz="1400" dirty="0" err="1"/>
              <a:t>Provide</a:t>
            </a:r>
            <a:r>
              <a:rPr lang="fr-FR" sz="1400" dirty="0"/>
              <a:t> a </a:t>
            </a:r>
            <a:r>
              <a:rPr lang="fr-FR" sz="1400" dirty="0" err="1"/>
              <a:t>means</a:t>
            </a:r>
            <a:r>
              <a:rPr lang="fr-FR" sz="1400" dirty="0"/>
              <a:t> of </a:t>
            </a:r>
            <a:r>
              <a:rPr lang="fr-FR" sz="1400" dirty="0" err="1"/>
              <a:t>evacuation</a:t>
            </a:r>
            <a:endParaRPr lang="fr-FR" sz="1400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79415348011047"/>
          <c:y val="0.283363140810441"/>
          <c:w val="0.499428773397564"/>
          <c:h val="0.651831861677205"/>
        </c:manualLayout>
      </c:layout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dPt>
            <c:idx val="0"/>
            <c:bubble3D val="0"/>
            <c:spPr>
              <a:solidFill>
                <a:srgbClr val="1F497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45-4F61-84B5-30EC5083C696}"/>
              </c:ext>
            </c:extLst>
          </c:dPt>
          <c:dPt>
            <c:idx val="1"/>
            <c:bubble3D val="0"/>
            <c:spPr>
              <a:solidFill>
                <a:srgbClr val="4F81BD">
                  <a:lumMod val="20000"/>
                  <a:lumOff val="8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5-4F61-84B5-30EC5083C696}"/>
              </c:ext>
            </c:extLst>
          </c:dPt>
          <c:dPt>
            <c:idx val="2"/>
            <c:bubble3D val="0"/>
            <c:spPr>
              <a:solidFill>
                <a:sysClr val="window" lastClr="FFFFFF">
                  <a:lumMod val="65000"/>
                </a:sys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45-4F61-84B5-30EC5083C696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845-4F61-84B5-30EC5083C69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845-4F61-84B5-30EC5083C696}"/>
              </c:ext>
            </c:extLst>
          </c:dPt>
          <c:dLbls>
            <c:dLbl>
              <c:idx val="0"/>
              <c:layout>
                <c:manualLayout>
                  <c:x val="-0.179235213181441"/>
                  <c:y val="-0.13185892450696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845-4F61-84B5-30EC5083C69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04772505351308"/>
                  <c:y val="-0.00797240007722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845-4F61-84B5-30EC5083C69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501577300607765"/>
                  <c:y val="-0.03138358409345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845-4F61-84B5-30EC5083C69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Feuil1!$A$2:$A$5</c:f>
              <c:strCache>
                <c:ptCount val="4"/>
                <c:pt idx="0">
                  <c:v>Strongly agree</c:v>
                </c:pt>
                <c:pt idx="1">
                  <c:v>Agree</c:v>
                </c:pt>
                <c:pt idx="2">
                  <c:v>Unsure, neutral</c:v>
                </c:pt>
                <c:pt idx="3">
                  <c:v>Disagree</c:v>
                </c:pt>
              </c:strCache>
            </c:strRef>
          </c:cat>
          <c:val>
            <c:numRef>
              <c:f>Feuil1!$B$2:$B$5</c:f>
              <c:numCache>
                <c:formatCode>0%</c:formatCode>
                <c:ptCount val="4"/>
                <c:pt idx="0">
                  <c:v>0.72</c:v>
                </c:pt>
                <c:pt idx="1">
                  <c:v>0.24</c:v>
                </c:pt>
                <c:pt idx="2">
                  <c:v>0.02</c:v>
                </c:pt>
                <c:pt idx="3">
                  <c:v>0.02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845-4F61-84B5-30EC5083C6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spPr>
    <a:ln>
      <a:solidFill>
        <a:srgbClr val="3C3C3C"/>
      </a:solidFill>
    </a:ln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400"/>
            </a:pPr>
            <a:r>
              <a:rPr lang="fr-FR" sz="1400" dirty="0" err="1"/>
              <a:t>Aid</a:t>
            </a:r>
            <a:r>
              <a:rPr lang="fr-FR" sz="1400" dirty="0"/>
              <a:t> in </a:t>
            </a:r>
            <a:r>
              <a:rPr lang="fr-FR" sz="1400" dirty="0" err="1"/>
              <a:t>their</a:t>
            </a:r>
            <a:r>
              <a:rPr lang="fr-FR" sz="1400" dirty="0"/>
              <a:t> long </a:t>
            </a:r>
            <a:r>
              <a:rPr lang="fr-FR" sz="1400" dirty="0" err="1"/>
              <a:t>term</a:t>
            </a:r>
            <a:r>
              <a:rPr lang="fr-FR" sz="1400" dirty="0"/>
              <a:t> </a:t>
            </a:r>
            <a:r>
              <a:rPr lang="fr-FR" sz="1400" dirty="0" err="1"/>
              <a:t>recovery</a:t>
            </a:r>
            <a:endParaRPr lang="fr-FR" sz="1400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31713142984113"/>
          <c:y val="0.261713976224864"/>
          <c:w val="0.503530394770951"/>
          <c:h val="0.656778775788198"/>
        </c:manualLayout>
      </c:layout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dPt>
            <c:idx val="0"/>
            <c:bubble3D val="0"/>
            <c:spPr>
              <a:solidFill>
                <a:srgbClr val="1F497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30-47CD-8DD7-16F1CB4BBDA3}"/>
              </c:ext>
            </c:extLst>
          </c:dPt>
          <c:dPt>
            <c:idx val="1"/>
            <c:bubble3D val="0"/>
            <c:spPr>
              <a:solidFill>
                <a:srgbClr val="4F81BD">
                  <a:lumMod val="20000"/>
                  <a:lumOff val="8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30-47CD-8DD7-16F1CB4BBDA3}"/>
              </c:ext>
            </c:extLst>
          </c:dPt>
          <c:dPt>
            <c:idx val="2"/>
            <c:bubble3D val="0"/>
            <c:spPr>
              <a:solidFill>
                <a:sysClr val="window" lastClr="FFFFFF">
                  <a:lumMod val="65000"/>
                </a:sys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030-47CD-8DD7-16F1CB4BBDA3}"/>
              </c:ext>
            </c:extLst>
          </c:dPt>
          <c:dPt>
            <c:idx val="3"/>
            <c:bubble3D val="0"/>
            <c:spPr>
              <a:solidFill>
                <a:srgbClr val="C0504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030-47CD-8DD7-16F1CB4BBDA3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030-47CD-8DD7-16F1CB4BBDA3}"/>
              </c:ext>
            </c:extLst>
          </c:dPt>
          <c:dLbls>
            <c:dLbl>
              <c:idx val="0"/>
              <c:layout>
                <c:manualLayout>
                  <c:x val="-0.152975174978128"/>
                  <c:y val="0.0557570928633921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030-47CD-8DD7-16F1CB4BBDA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685610783027121"/>
                  <c:y val="-0.174285089363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030-47CD-8DD7-16F1CB4BBDA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0860598822353072"/>
                  <c:y val="-0.0052512281244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E030-47CD-8DD7-16F1CB4BBDA3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0952007647298448"/>
                  <c:y val="-0.04488692077691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030-47CD-8DD7-16F1CB4BBDA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Feuil1!$A$2:$A$6</c:f>
              <c:strCache>
                <c:ptCount val="5"/>
                <c:pt idx="0">
                  <c:v>Strongly agree</c:v>
                </c:pt>
                <c:pt idx="1">
                  <c:v>Agree</c:v>
                </c:pt>
                <c:pt idx="2">
                  <c:v>Unsure, neutral</c:v>
                </c:pt>
                <c:pt idx="3">
                  <c:v>Disagree</c:v>
                </c:pt>
                <c:pt idx="4">
                  <c:v>Strongly disagree</c:v>
                </c:pt>
              </c:strCache>
            </c:strRef>
          </c:cat>
          <c:val>
            <c:numRef>
              <c:f>Feuil1!$B$2:$B$6</c:f>
              <c:numCache>
                <c:formatCode>0%</c:formatCode>
                <c:ptCount val="5"/>
                <c:pt idx="0">
                  <c:v>0.35</c:v>
                </c:pt>
                <c:pt idx="1">
                  <c:v>0.4</c:v>
                </c:pt>
                <c:pt idx="2">
                  <c:v>0.19</c:v>
                </c:pt>
                <c:pt idx="3">
                  <c:v>0.04</c:v>
                </c:pt>
                <c:pt idx="4">
                  <c:v>0.02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030-47CD-8DD7-16F1CB4BBDA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584388771618"/>
          <c:y val="0.350880699245978"/>
          <c:w val="0.300640206643706"/>
          <c:h val="0.367252370509557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ln>
      <a:solidFill>
        <a:srgbClr val="3C3C3C"/>
      </a:solidFill>
    </a:ln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 rtl="0">
              <a:defRPr sz="1200"/>
            </a:pPr>
            <a:r>
              <a:rPr lang="fr-FR" sz="1200" dirty="0" err="1"/>
              <a:t>Provide</a:t>
            </a:r>
            <a:r>
              <a:rPr lang="fr-FR" sz="1200" baseline="0" dirty="0"/>
              <a:t> </a:t>
            </a:r>
            <a:r>
              <a:rPr lang="fr-FR" sz="1200" dirty="0"/>
              <a:t>information via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72437801835461"/>
          <c:y val="0.162090631746764"/>
          <c:w val="0.779104276479568"/>
          <c:h val="0.62544074554864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Strongly agree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Traditional media </c:v>
                </c:pt>
                <c:pt idx="1">
                  <c:v>Website</c:v>
                </c:pt>
                <c:pt idx="2">
                  <c:v>Social media</c:v>
                </c:pt>
                <c:pt idx="3">
                  <c:v>Telephone</c:v>
                </c:pt>
              </c:strCache>
            </c:strRef>
          </c:cat>
          <c:val>
            <c:numRef>
              <c:f>Feuil1!$B$2:$B$5</c:f>
              <c:numCache>
                <c:formatCode>0%</c:formatCode>
                <c:ptCount val="4"/>
                <c:pt idx="0">
                  <c:v>0.78</c:v>
                </c:pt>
                <c:pt idx="1">
                  <c:v>0.57</c:v>
                </c:pt>
                <c:pt idx="2">
                  <c:v>0.49</c:v>
                </c:pt>
                <c:pt idx="3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2A0-4798-B2AE-065F449E35AF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Agree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Traditional media </c:v>
                </c:pt>
                <c:pt idx="1">
                  <c:v>Website</c:v>
                </c:pt>
                <c:pt idx="2">
                  <c:v>Social media</c:v>
                </c:pt>
                <c:pt idx="3">
                  <c:v>Telephone</c:v>
                </c:pt>
              </c:strCache>
            </c:strRef>
          </c:cat>
          <c:val>
            <c:numRef>
              <c:f>Feuil1!$C$2:$C$5</c:f>
              <c:numCache>
                <c:formatCode>0%</c:formatCode>
                <c:ptCount val="4"/>
                <c:pt idx="0">
                  <c:v>0.18</c:v>
                </c:pt>
                <c:pt idx="1">
                  <c:v>0.3</c:v>
                </c:pt>
                <c:pt idx="2">
                  <c:v>0.25</c:v>
                </c:pt>
                <c:pt idx="3">
                  <c:v>0.31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2A0-4798-B2AE-065F449E35AF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Unsure, neutral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Traditional media </c:v>
                </c:pt>
                <c:pt idx="1">
                  <c:v>Website</c:v>
                </c:pt>
                <c:pt idx="2">
                  <c:v>Social media</c:v>
                </c:pt>
                <c:pt idx="3">
                  <c:v>Telephone</c:v>
                </c:pt>
              </c:strCache>
            </c:strRef>
          </c:cat>
          <c:val>
            <c:numRef>
              <c:f>Feuil1!$D$2:$D$5</c:f>
              <c:numCache>
                <c:formatCode>0%</c:formatCode>
                <c:ptCount val="4"/>
                <c:pt idx="0">
                  <c:v>0.03</c:v>
                </c:pt>
                <c:pt idx="1">
                  <c:v>0.09</c:v>
                </c:pt>
                <c:pt idx="2">
                  <c:v>0.19</c:v>
                </c:pt>
                <c:pt idx="3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2A0-4798-B2AE-065F449E35AF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Disagree</c:v>
                </c:pt>
              </c:strCache>
            </c:strRef>
          </c:tx>
          <c:spPr>
            <a:solidFill>
              <a:srgbClr val="C0504D"/>
            </a:solidFill>
          </c:spPr>
          <c:invertIfNegative val="0"/>
          <c:dLbls>
            <c:dLbl>
              <c:idx val="0"/>
              <c:layout>
                <c:manualLayout>
                  <c:x val="0.024737618759206"/>
                  <c:y val="0.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2A0-4798-B2AE-065F449E35A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0694444444444444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2A0-4798-B2AE-065F449E35A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Traditional media </c:v>
                </c:pt>
                <c:pt idx="1">
                  <c:v>Website</c:v>
                </c:pt>
                <c:pt idx="2">
                  <c:v>Social media</c:v>
                </c:pt>
                <c:pt idx="3">
                  <c:v>Telephone</c:v>
                </c:pt>
              </c:strCache>
            </c:strRef>
          </c:cat>
          <c:val>
            <c:numRef>
              <c:f>Feuil1!$E$2:$E$5</c:f>
              <c:numCache>
                <c:formatCode>0%</c:formatCode>
                <c:ptCount val="4"/>
                <c:pt idx="0">
                  <c:v>0.01</c:v>
                </c:pt>
                <c:pt idx="1">
                  <c:v>0.01</c:v>
                </c:pt>
                <c:pt idx="2">
                  <c:v>0.03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2A0-4798-B2AE-065F449E35AF}"/>
            </c:ext>
          </c:extLst>
        </c:ser>
        <c:ser>
          <c:idx val="4"/>
          <c:order val="4"/>
          <c:tx>
            <c:strRef>
              <c:f>Feuil1!$F$1</c:f>
              <c:strCache>
                <c:ptCount val="1"/>
                <c:pt idx="0">
                  <c:v>Strongly disagree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2A0-4798-B2AE-065F449E35A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0339968946102763"/>
                  <c:y val="0.00489915078814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2A0-4798-B2AE-065F449E35A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0366276506911418"/>
                  <c:y val="-0.006033284907606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D2A0-4798-B2AE-065F449E35A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0978901089843064"/>
                  <c:y val="0.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D2A0-4798-B2AE-065F449E35A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Traditional media </c:v>
                </c:pt>
                <c:pt idx="1">
                  <c:v>Website</c:v>
                </c:pt>
                <c:pt idx="2">
                  <c:v>Social media</c:v>
                </c:pt>
                <c:pt idx="3">
                  <c:v>Telephone</c:v>
                </c:pt>
              </c:strCache>
            </c:strRef>
          </c:cat>
          <c:val>
            <c:numRef>
              <c:f>Feuil1!$F$2:$F$5</c:f>
              <c:numCache>
                <c:formatCode>0%</c:formatCode>
                <c:ptCount val="4"/>
                <c:pt idx="0">
                  <c:v>0.0</c:v>
                </c:pt>
                <c:pt idx="1">
                  <c:v>0.03</c:v>
                </c:pt>
                <c:pt idx="2">
                  <c:v>0.04</c:v>
                </c:pt>
                <c:pt idx="3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2A0-4798-B2AE-065F449E35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27507472"/>
        <c:axId val="-627510064"/>
      </c:barChart>
      <c:catAx>
        <c:axId val="-627507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-627510064"/>
        <c:crosses val="autoZero"/>
        <c:auto val="1"/>
        <c:lblAlgn val="ctr"/>
        <c:lblOffset val="100"/>
        <c:noMultiLvlLbl val="0"/>
      </c:catAx>
      <c:valAx>
        <c:axId val="-627510064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-627507472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.0138107414588343"/>
          <c:y val="0.903328182152741"/>
          <c:w val="0.969062129297461"/>
          <c:h val="0.0669253843269591"/>
        </c:manualLayout>
      </c:layout>
      <c:overlay val="0"/>
    </c:legend>
    <c:plotVisOnly val="1"/>
    <c:dispBlanksAs val="gap"/>
    <c:showDLblsOverMax val="0"/>
  </c:chart>
  <c:spPr>
    <a:ln>
      <a:solidFill>
        <a:sysClr val="windowText" lastClr="000000"/>
      </a:solidFill>
    </a:ln>
  </c:spPr>
  <c:txPr>
    <a:bodyPr/>
    <a:lstStyle/>
    <a:p>
      <a:pPr>
        <a:defRPr sz="9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200"/>
            </a:pPr>
            <a:r>
              <a:rPr lang="en-US" sz="1200" b="1" i="0" u="none" strike="noStrike" baseline="0" dirty="0">
                <a:effectLst/>
              </a:rPr>
              <a:t>Respond to queries via social media </a:t>
            </a:r>
            <a:endParaRPr lang="fr-FR" sz="1200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51515826690807"/>
          <c:y val="0.249470952394035"/>
          <c:w val="0.457473894841965"/>
          <c:h val="0.579969671419744"/>
        </c:manualLayout>
      </c:layout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dPt>
            <c:idx val="0"/>
            <c:bubble3D val="0"/>
            <c:spPr>
              <a:solidFill>
                <a:srgbClr val="1F497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AA-426C-99BD-44167C7E54DE}"/>
              </c:ext>
            </c:extLst>
          </c:dPt>
          <c:dPt>
            <c:idx val="1"/>
            <c:bubble3D val="0"/>
            <c:spPr>
              <a:solidFill>
                <a:srgbClr val="4F81BD">
                  <a:lumMod val="20000"/>
                  <a:lumOff val="8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AA-426C-99BD-44167C7E54DE}"/>
              </c:ext>
            </c:extLst>
          </c:dPt>
          <c:dPt>
            <c:idx val="2"/>
            <c:bubble3D val="0"/>
            <c:spPr>
              <a:solidFill>
                <a:sysClr val="window" lastClr="FFFFFF">
                  <a:lumMod val="65000"/>
                </a:sys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1AA-426C-99BD-44167C7E54DE}"/>
              </c:ext>
            </c:extLst>
          </c:dPt>
          <c:dPt>
            <c:idx val="3"/>
            <c:bubble3D val="0"/>
            <c:spPr>
              <a:solidFill>
                <a:srgbClr val="C0504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1AA-426C-99BD-44167C7E54DE}"/>
              </c:ext>
            </c:extLst>
          </c:dPt>
          <c:dPt>
            <c:idx val="4"/>
            <c:bubble3D val="0"/>
            <c:explosion val="2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1AA-426C-99BD-44167C7E54DE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9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1AA-426C-99BD-44167C7E54D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1AA-426C-99BD-44167C7E54D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spPr/>
              <c:txPr>
                <a:bodyPr/>
                <a:lstStyle/>
                <a:p>
                  <a:pPr>
                    <a:defRPr sz="9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1AA-426C-99BD-44167C7E54D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Feuil1!$A$2:$A$6</c:f>
              <c:strCache>
                <c:ptCount val="5"/>
                <c:pt idx="0">
                  <c:v>Strongly agree</c:v>
                </c:pt>
                <c:pt idx="1">
                  <c:v>Agree</c:v>
                </c:pt>
                <c:pt idx="2">
                  <c:v>Unsure, neutral</c:v>
                </c:pt>
                <c:pt idx="3">
                  <c:v>Disagree</c:v>
                </c:pt>
                <c:pt idx="4">
                  <c:v>Strongly disagree</c:v>
                </c:pt>
              </c:strCache>
            </c:strRef>
          </c:cat>
          <c:val>
            <c:numRef>
              <c:f>Feuil1!$B$2:$B$6</c:f>
              <c:numCache>
                <c:formatCode>0%</c:formatCode>
                <c:ptCount val="5"/>
                <c:pt idx="0">
                  <c:v>0.24</c:v>
                </c:pt>
                <c:pt idx="1">
                  <c:v>0.32</c:v>
                </c:pt>
                <c:pt idx="2">
                  <c:v>0.25</c:v>
                </c:pt>
                <c:pt idx="3">
                  <c:v>0.13</c:v>
                </c:pt>
                <c:pt idx="4">
                  <c:v>0.07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1AA-426C-99BD-44167C7E54D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93594484617704"/>
          <c:y val="0.274902770936413"/>
          <c:w val="0.276047166920403"/>
          <c:h val="0.494294091735037"/>
        </c:manualLayout>
      </c:layout>
      <c:overlay val="0"/>
      <c:txPr>
        <a:bodyPr/>
        <a:lstStyle/>
        <a:p>
          <a:pPr>
            <a:defRPr sz="900"/>
          </a:pPr>
          <a:endParaRPr lang="en-US"/>
        </a:p>
      </c:txPr>
    </c:legend>
    <c:plotVisOnly val="1"/>
    <c:dispBlanksAs val="gap"/>
    <c:showDLblsOverMax val="0"/>
  </c:chart>
  <c:spPr>
    <a:ln>
      <a:solidFill>
        <a:sysClr val="windowText" lastClr="000000"/>
      </a:solidFill>
    </a:ln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9525" y="2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B0B9B-38A1-4711-944F-6F169696265D}" type="datetimeFigureOut">
              <a:rPr lang="en-US" smtClean="0"/>
              <a:pPr/>
              <a:t>8/30/17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F3C8A-57D3-4738-B48C-98D3440DAD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928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21582" cy="4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8971" y="2"/>
            <a:ext cx="2921582" cy="4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212" y="4689515"/>
            <a:ext cx="5393690" cy="444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18"/>
            <a:ext cx="2921582" cy="4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8971" y="9377318"/>
            <a:ext cx="2921582" cy="4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3D10BA-24D9-44A9-A2C5-2E7D19055A5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79759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330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1882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1689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1689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330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476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39786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0759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33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Clr>
                <a:srgbClr val="007CB4"/>
              </a:buClr>
              <a:buFont typeface="Wingdings" pitchFamily="2" charset="2"/>
              <a:buNone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268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621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1C073-DDEA-4C2F-B4B1-22918C168822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3101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9003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3200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6341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91738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06018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304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3D10BA-24D9-44A9-A2C5-2E7D19055A5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57672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6455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518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3916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1CEA0B-2267-4BDF-805B-F0AFBAFD64EC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2168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2591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04372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007CB4"/>
              </a:buClr>
              <a:buFont typeface="Wingdings" pitchFamily="2" charset="2"/>
              <a:buNone/>
            </a:pPr>
            <a:endParaRPr lang="en-US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2955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007CB4"/>
              </a:buClr>
              <a:buFont typeface="Wingdings" pitchFamily="2" charset="2"/>
              <a:buNone/>
            </a:pPr>
            <a:endParaRPr lang="en-US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57620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007CB4"/>
              </a:buClr>
              <a:buFont typeface="Wingdings" pitchFamily="2" charset="2"/>
              <a:buNone/>
            </a:pPr>
            <a:endParaRPr lang="en-US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57078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274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800" b="0" kern="1200" baseline="0" dirty="0">
              <a:solidFill>
                <a:schemeClr val="tx2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1CEA0B-2267-4BDF-805B-F0AFBAFD64EC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399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sz="1200" b="0" i="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1CEA0B-2267-4BDF-805B-F0AFBAFD64EC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2842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endParaRPr lang="en-US" sz="1200" b="0" i="0" u="none" strike="noStrike" kern="1200" baseline="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1CEA0B-2267-4BDF-805B-F0AFBAFD64EC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277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EB1-B9AD-4211-9EC0-7B239E26243F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8777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EB1-B9AD-4211-9EC0-7B239E26243F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8651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0375" lvl="2" indent="0">
              <a:buFont typeface="Wingdings" panose="05000000000000000000" pitchFamily="2" charset="2"/>
              <a:buNone/>
            </a:pPr>
            <a:endParaRPr lang="en-GB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D10BA-24D9-44A9-A2C5-2E7D19055A5F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1689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" y="2"/>
            <a:ext cx="9140825" cy="685641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2878140"/>
            <a:ext cx="6516688" cy="14700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4652965"/>
            <a:ext cx="6516688" cy="865187"/>
          </a:xfrm>
        </p:spPr>
        <p:txBody>
          <a:bodyPr/>
          <a:lstStyle>
            <a:lvl1pPr marL="0" indent="0">
              <a:buFont typeface="Arial Black" pitchFamily="34" charset="0"/>
              <a:buNone/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pic>
        <p:nvPicPr>
          <p:cNvPr id="3080" name="Image 5" descr="couv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85800"/>
            <a:ext cx="71755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fr-FR"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0396AC-F1B3-4B19-A2B5-DCB892EB7275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6886" y="1268412"/>
            <a:ext cx="2033587" cy="4897437"/>
          </a:xfrm>
        </p:spPr>
        <p:txBody>
          <a:bodyPr vert="eaVert"/>
          <a:lstStyle/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536" y="1268412"/>
            <a:ext cx="6192589" cy="4897437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8F459F7-D17F-453A-8EBD-8328B5D6437D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079505" y="1316570"/>
            <a:ext cx="7020889" cy="768284"/>
          </a:xfrm>
        </p:spPr>
        <p:txBody>
          <a:bodyPr/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8" name="Platshållare för innehåll 2"/>
          <p:cNvSpPr>
            <a:spLocks noGrp="1"/>
          </p:cNvSpPr>
          <p:nvPr>
            <p:ph idx="1"/>
          </p:nvPr>
        </p:nvSpPr>
        <p:spPr>
          <a:xfrm>
            <a:off x="1079503" y="2084853"/>
            <a:ext cx="7020890" cy="4081000"/>
          </a:xfrm>
        </p:spPr>
        <p:txBody>
          <a:bodyPr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4427290" y="6437545"/>
            <a:ext cx="360734" cy="147733"/>
          </a:xfrm>
        </p:spPr>
        <p:txBody>
          <a:bodyPr/>
          <a:lstStyle/>
          <a:p>
            <a:fld id="{15E64212-AF21-4074-AD51-21ACBD25B453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11" name="Picture 2" descr="\\team.splogin.se\DavWWWRoot\sites\improver\Shared Documents\WP7 Dissemination\Project media\IMPROVER Logo\PNG\improver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01082"/>
            <a:ext cx="598141" cy="71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739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371477"/>
            <a:ext cx="8424936" cy="53724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lang="fr-FR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95289" y="1268413"/>
            <a:ext cx="8424862" cy="48974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0DA2D8-0610-41E2-B00D-E00B552DB641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95289" y="1052736"/>
            <a:ext cx="8424862" cy="0"/>
          </a:xfrm>
          <a:prstGeom prst="line">
            <a:avLst/>
          </a:prstGeom>
          <a:ln>
            <a:gradFill flip="none" rotWithShape="1">
              <a:gsLst>
                <a:gs pos="49000">
                  <a:schemeClr val="accent1">
                    <a:lumMod val="75000"/>
                  </a:schemeClr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AC7914-5981-4766-827B-A54DDCCA451D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fr-FR"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5536" y="1268760"/>
            <a:ext cx="4032002" cy="489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16016" y="1268760"/>
            <a:ext cx="4104456" cy="489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A28A150-D40E-4D13-8195-6D56FFCC4C92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5289" y="12684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5289" y="2060848"/>
            <a:ext cx="4040188" cy="41050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778376" y="12684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716464" y="2060848"/>
            <a:ext cx="4103687" cy="41050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1A994F-D9B6-420F-AB5B-ABB1E76F97F7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fr-FR"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>
          <a:xfrm>
            <a:off x="405189" y="6382566"/>
            <a:ext cx="719137" cy="179388"/>
          </a:xfrm>
        </p:spPr>
        <p:txBody>
          <a:bodyPr/>
          <a:lstStyle>
            <a:lvl1pPr>
              <a:defRPr sz="1000">
                <a:solidFill>
                  <a:schemeClr val="bg2"/>
                </a:solidFill>
              </a:defRPr>
            </a:lvl1pPr>
          </a:lstStyle>
          <a:p>
            <a:fld id="{7BB6046D-8A69-4527-9914-1A3FAE63D27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ED3E2F-9C99-4E8A-AAE0-01516D270FDE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288" y="1268413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35896" y="1268413"/>
            <a:ext cx="5184254" cy="4897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5288" y="2548547"/>
            <a:ext cx="3008313" cy="36173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057B98-04A8-4CEF-B7EF-86FA9A9431EF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1412777"/>
            <a:ext cx="5486400" cy="33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F81264-992A-4CC2-9ED5-0D313C79FFEE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Image 7" descr="PIED.eps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7700" y="6261100"/>
            <a:ext cx="7848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4444" y="299469"/>
            <a:ext cx="8426028" cy="60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536" y="1268415"/>
            <a:ext cx="8424614" cy="489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537" y="6391275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 b="1">
                <a:solidFill>
                  <a:schemeClr val="bg1"/>
                </a:solidFill>
              </a:defRPr>
            </a:lvl1pPr>
          </a:lstStyle>
          <a:p>
            <a:fld id="{E7348358-4959-4975-B9C1-9B896441965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1626" y="6391275"/>
            <a:ext cx="44989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cxnSp>
        <p:nvCxnSpPr>
          <p:cNvPr id="11" name="Straight Connector 10"/>
          <p:cNvCxnSpPr/>
          <p:nvPr/>
        </p:nvCxnSpPr>
        <p:spPr>
          <a:xfrm>
            <a:off x="395289" y="1052736"/>
            <a:ext cx="8424862" cy="0"/>
          </a:xfrm>
          <a:prstGeom prst="line">
            <a:avLst/>
          </a:prstGeom>
          <a:ln>
            <a:gradFill flip="none" rotWithShape="1">
              <a:gsLst>
                <a:gs pos="49000">
                  <a:schemeClr val="accent1">
                    <a:lumMod val="75000"/>
                  </a:schemeClr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marL="293688" indent="-293688" algn="l" rtl="0" eaLnBrk="1" fontAlgn="base" hangingPunct="1">
        <a:spcBef>
          <a:spcPct val="65000"/>
        </a:spcBef>
        <a:spcAft>
          <a:spcPct val="0"/>
        </a:spcAft>
        <a:buFont typeface="Arial Black" pitchFamily="34" charset="0"/>
        <a:buChar char="&gt;"/>
        <a:defRPr sz="2200" b="1">
          <a:solidFill>
            <a:schemeClr val="tx1"/>
          </a:solidFill>
          <a:latin typeface="+mn-lt"/>
          <a:ea typeface="+mn-ea"/>
          <a:cs typeface="+mn-cs"/>
        </a:defRPr>
      </a:lvl1pPr>
      <a:lvl2pPr marL="295275" algn="l" rtl="0" eaLnBrk="1" fontAlgn="base" hangingPunct="1">
        <a:spcBef>
          <a:spcPct val="10000"/>
        </a:spcBef>
        <a:spcAft>
          <a:spcPct val="0"/>
        </a:spcAft>
        <a:buFont typeface="Symbol" pitchFamily="18" charset="2"/>
        <a:defRPr>
          <a:solidFill>
            <a:schemeClr val="tx1"/>
          </a:solidFill>
          <a:latin typeface="+mn-lt"/>
        </a:defRPr>
      </a:lvl2pPr>
      <a:lvl3pPr marL="466725" indent="-169863" algn="l" rtl="0" eaLnBrk="1" fontAlgn="base" hangingPunct="1">
        <a:spcBef>
          <a:spcPct val="10000"/>
        </a:spcBef>
        <a:spcAft>
          <a:spcPct val="0"/>
        </a:spcAft>
        <a:buClr>
          <a:schemeClr val="tx2"/>
        </a:buClr>
        <a:buFont typeface="Symbol" pitchFamily="18" charset="2"/>
        <a:buChar char="·"/>
        <a:defRPr b="1">
          <a:solidFill>
            <a:schemeClr val="tx1"/>
          </a:solidFill>
          <a:latin typeface="+mn-lt"/>
        </a:defRPr>
      </a:lvl3pPr>
      <a:lvl4pPr marL="658813" indent="-1905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-"/>
        <a:defRPr sz="17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tags" Target="../tags/tag11.xml"/><Relationship Id="rId12" Type="http://schemas.openxmlformats.org/officeDocument/2006/relationships/slideLayout" Target="../slideLayouts/slideLayout6.xml"/><Relationship Id="rId13" Type="http://schemas.openxmlformats.org/officeDocument/2006/relationships/notesSlide" Target="../notesSlides/notesSlide14.xml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tags" Target="../tags/tag9.xml"/><Relationship Id="rId10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29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uic.org/IMG/pdf/crisis_management_report.pdf" TargetMode="External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chart" Target="../charts/chart6.xml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9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27.xml"/><Relationship Id="rId6" Type="http://schemas.openxmlformats.org/officeDocument/2006/relationships/image" Target="../media/image42.emf"/><Relationship Id="rId7" Type="http://schemas.openxmlformats.org/officeDocument/2006/relationships/image" Target="../media/image43.emf"/><Relationship Id="rId1" Type="http://schemas.openxmlformats.org/officeDocument/2006/relationships/tags" Target="../tags/tag12.xml"/><Relationship Id="rId2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4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://www.uic.org/security" TargetMode="Externa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jpeg"/><Relationship Id="rId12" Type="http://schemas.openxmlformats.org/officeDocument/2006/relationships/image" Target="../media/image17.jpeg"/><Relationship Id="rId13" Type="http://schemas.openxmlformats.org/officeDocument/2006/relationships/image" Target="../media/image18.jpeg"/><Relationship Id="rId14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9" Type="http://schemas.openxmlformats.org/officeDocument/2006/relationships/image" Target="../media/image14.jpeg"/><Relationship Id="rId10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 </a:t>
            </a:r>
            <a:br>
              <a:rPr lang="en-GB" dirty="0"/>
            </a:br>
            <a:r>
              <a:rPr lang="en-US" dirty="0"/>
              <a:t>From Crisis Management to Community Resilience</a:t>
            </a:r>
            <a:br>
              <a:rPr lang="en-US" dirty="0"/>
            </a:br>
            <a:r>
              <a:rPr lang="en-US" sz="1800" dirty="0"/>
              <a:t>A railway perspective</a:t>
            </a:r>
            <a:endParaRPr lang="fr-FR" sz="18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Ispra</a:t>
            </a:r>
            <a:r>
              <a:rPr lang="en-GB" dirty="0"/>
              <a:t>, 12.05.2017</a:t>
            </a:r>
            <a:endParaRPr lang="fr-FR" dirty="0"/>
          </a:p>
        </p:txBody>
      </p:sp>
      <p:sp>
        <p:nvSpPr>
          <p:cNvPr id="2053" name="Text Box 2"/>
          <p:cNvSpPr txBox="1">
            <a:spLocks noChangeArrowheads="1"/>
          </p:cNvSpPr>
          <p:nvPr/>
        </p:nvSpPr>
        <p:spPr bwMode="auto">
          <a:xfrm>
            <a:off x="1331640" y="5517234"/>
            <a:ext cx="6588968" cy="600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i="1" dirty="0">
                <a:solidFill>
                  <a:srgbClr val="FFFFFF"/>
                </a:solidFill>
                <a:cs typeface="Arial" charset="0"/>
              </a:rPr>
              <a:t>Grigore M. Havârneanu, PhD  –  </a:t>
            </a:r>
            <a:r>
              <a:rPr lang="en-US" i="1" dirty="0" err="1">
                <a:solidFill>
                  <a:srgbClr val="FFFFFF"/>
                </a:solidFill>
                <a:cs typeface="Arial" charset="0"/>
              </a:rPr>
              <a:t>UIC</a:t>
            </a:r>
            <a:r>
              <a:rPr lang="en-US" i="1" dirty="0">
                <a:solidFill>
                  <a:srgbClr val="FFFFFF"/>
                </a:solidFill>
                <a:cs typeface="Arial" charset="0"/>
              </a:rPr>
              <a:t> Security Division, Paris</a:t>
            </a:r>
          </a:p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i="1" dirty="0">
                <a:solidFill>
                  <a:srgbClr val="FFFFFF"/>
                </a:solidFill>
                <a:cs typeface="Arial" charset="0"/>
              </a:rPr>
              <a:t>Laura Petersen, MSc  –  </a:t>
            </a:r>
            <a:r>
              <a:rPr lang="en-US" i="1" dirty="0" err="1">
                <a:solidFill>
                  <a:srgbClr val="FFFFFF"/>
                </a:solidFill>
                <a:cs typeface="Arial" charset="0"/>
              </a:rPr>
              <a:t>EMSC</a:t>
            </a:r>
            <a:r>
              <a:rPr lang="en-US" i="1" dirty="0">
                <a:solidFill>
                  <a:srgbClr val="FFFFFF"/>
                </a:solidFill>
                <a:cs typeface="Arial" charset="0"/>
              </a:rPr>
              <a:t>, Paris</a:t>
            </a:r>
            <a:endParaRPr lang="fr-FR" i="1" dirty="0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82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 </a:t>
            </a:r>
            <a:br>
              <a:rPr lang="en-GB" dirty="0"/>
            </a:br>
            <a:r>
              <a:rPr lang="en-US" dirty="0"/>
              <a:t>Rail Crisis Management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667255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:\IMPROVER\WP4\4.1\Questionnaire\Photos\HarborFB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20"/>
          <a:stretch/>
        </p:blipFill>
        <p:spPr bwMode="auto">
          <a:xfrm>
            <a:off x="1547664" y="5337212"/>
            <a:ext cx="3011789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U:\IMPROVER\WP4\4.1\Questionnaire\Photos\BarreiroF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5"/>
          <a:stretch/>
        </p:blipFill>
        <p:spPr bwMode="auto">
          <a:xfrm>
            <a:off x="4749485" y="5337212"/>
            <a:ext cx="301179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380929" cy="768284"/>
          </a:xfrm>
        </p:spPr>
        <p:txBody>
          <a:bodyPr/>
          <a:lstStyle/>
          <a:p>
            <a:r>
              <a:rPr lang="en-US" dirty="0"/>
              <a:t>Public expectations of critical infrastructure (CI) operators in crisis situations:  a survey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27584" y="1124744"/>
            <a:ext cx="7020890" cy="4392488"/>
          </a:xfrm>
        </p:spPr>
        <p:txBody>
          <a:bodyPr/>
          <a:lstStyle/>
          <a:p>
            <a:r>
              <a:rPr lang="en-US" dirty="0"/>
              <a:t>Online questionnaire: 403 responses</a:t>
            </a:r>
          </a:p>
          <a:p>
            <a:endParaRPr lang="en-US" sz="1200" dirty="0"/>
          </a:p>
          <a:p>
            <a:r>
              <a:rPr lang="en-US" dirty="0"/>
              <a:t>Sample: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57% men, 41% women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77% university level or higher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90% are social media users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endParaRPr lang="en-US" sz="1600" dirty="0"/>
          </a:p>
          <a:p>
            <a:r>
              <a:rPr lang="en-US" dirty="0"/>
              <a:t>Three main question themes: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What is the “minimum level of service” and what is recovering “quickly” after a shock according to the public?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Do the public expect CI operators to be actors in community resilience?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Do the public expect CI operators to communicate during crisis?</a:t>
            </a:r>
          </a:p>
          <a:p>
            <a:pPr lvl="1"/>
            <a:endParaRPr lang="en-US" dirty="0"/>
          </a:p>
        </p:txBody>
      </p:sp>
      <p:graphicFrame>
        <p:nvGraphicFramePr>
          <p:cNvPr id="5" name="Graphique 4"/>
          <p:cNvGraphicFramePr/>
          <p:nvPr>
            <p:extLst>
              <p:ext uri="{D42A27DB-BD31-4B8C-83A1-F6EECF244321}">
                <p14:modId xmlns:p14="http://schemas.microsoft.com/office/powerpoint/2010/main" val="1948971736"/>
              </p:ext>
            </p:extLst>
          </p:nvPr>
        </p:nvGraphicFramePr>
        <p:xfrm>
          <a:off x="5436096" y="1412776"/>
          <a:ext cx="361419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9757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380929" cy="768284"/>
          </a:xfrm>
        </p:spPr>
        <p:txBody>
          <a:bodyPr/>
          <a:lstStyle/>
          <a:p>
            <a:r>
              <a:rPr lang="en-US" dirty="0"/>
              <a:t>Public expectations for transportation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27584" y="1268760"/>
            <a:ext cx="7020890" cy="4081000"/>
          </a:xfrm>
        </p:spPr>
        <p:txBody>
          <a:bodyPr/>
          <a:lstStyle/>
          <a:p>
            <a:r>
              <a:rPr lang="en-US" sz="2000" dirty="0"/>
              <a:t>Expectation for continued mobility after a crisis 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Willing to use alternative means and accepting of increased journey times</a:t>
            </a:r>
          </a:p>
          <a:p>
            <a:endParaRPr lang="en-US" sz="2000" dirty="0"/>
          </a:p>
        </p:txBody>
      </p:sp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3097750030"/>
              </p:ext>
            </p:extLst>
          </p:nvPr>
        </p:nvGraphicFramePr>
        <p:xfrm>
          <a:off x="539552" y="2492896"/>
          <a:ext cx="820891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22697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0211" cy="768284"/>
          </a:xfrm>
        </p:spPr>
        <p:txBody>
          <a:bodyPr/>
          <a:lstStyle/>
          <a:p>
            <a:r>
              <a:rPr lang="en-US" dirty="0"/>
              <a:t>Operators as participants in community resilience</a:t>
            </a:r>
            <a:endParaRPr lang="fr-FR" dirty="0"/>
          </a:p>
        </p:txBody>
      </p:sp>
      <p:graphicFrame>
        <p:nvGraphicFramePr>
          <p:cNvPr id="7" name="Graphique 6"/>
          <p:cNvGraphicFramePr/>
          <p:nvPr>
            <p:extLst>
              <p:ext uri="{D42A27DB-BD31-4B8C-83A1-F6EECF244321}">
                <p14:modId xmlns:p14="http://schemas.microsoft.com/office/powerpoint/2010/main" val="2612449006"/>
              </p:ext>
            </p:extLst>
          </p:nvPr>
        </p:nvGraphicFramePr>
        <p:xfrm>
          <a:off x="251520" y="2708920"/>
          <a:ext cx="4323153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395536" y="1124744"/>
            <a:ext cx="8281167" cy="1584523"/>
          </a:xfrm>
        </p:spPr>
        <p:txBody>
          <a:bodyPr/>
          <a:lstStyle/>
          <a:p>
            <a:r>
              <a:rPr lang="en-GB" sz="2000" dirty="0"/>
              <a:t>73% of respondents expect CI operators to provide aid</a:t>
            </a:r>
          </a:p>
          <a:p>
            <a:r>
              <a:rPr lang="en-GB" sz="2000" dirty="0"/>
              <a:t>96% expect aid in evacuation </a:t>
            </a:r>
          </a:p>
          <a:p>
            <a:r>
              <a:rPr lang="en-GB" sz="2000" dirty="0"/>
              <a:t>75% expect aid in long term recovery</a:t>
            </a:r>
          </a:p>
          <a:p>
            <a:endParaRPr lang="en-GB" dirty="0"/>
          </a:p>
        </p:txBody>
      </p:sp>
      <p:graphicFrame>
        <p:nvGraphicFramePr>
          <p:cNvPr id="13" name="Graphique 12"/>
          <p:cNvGraphicFramePr/>
          <p:nvPr>
            <p:extLst>
              <p:ext uri="{D42A27DB-BD31-4B8C-83A1-F6EECF244321}">
                <p14:modId xmlns:p14="http://schemas.microsoft.com/office/powerpoint/2010/main" val="2694722961"/>
              </p:ext>
            </p:extLst>
          </p:nvPr>
        </p:nvGraphicFramePr>
        <p:xfrm>
          <a:off x="4716016" y="2708920"/>
          <a:ext cx="432048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56461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UIC</a:t>
            </a:r>
            <a:r>
              <a:rPr lang="en-US" dirty="0"/>
              <a:t> benchmark study on Crisis Management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16216" y="393305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7CB4"/>
                </a:solidFill>
              </a:rPr>
              <a:t>Projects</a:t>
            </a:r>
          </a:p>
        </p:txBody>
      </p:sp>
      <p:sp>
        <p:nvSpPr>
          <p:cNvPr id="19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V="1">
            <a:off x="184639" y="5903916"/>
            <a:ext cx="5276850" cy="369887"/>
          </a:xfrm>
          <a:custGeom>
            <a:avLst/>
            <a:gdLst>
              <a:gd name="T0" fmla="*/ 5620518 w 21600"/>
              <a:gd name="T1" fmla="*/ 184944 h 21600"/>
              <a:gd name="T2" fmla="*/ 2858294 w 21600"/>
              <a:gd name="T3" fmla="*/ 369887 h 21600"/>
              <a:gd name="T4" fmla="*/ 96070 w 21600"/>
              <a:gd name="T5" fmla="*/ 184944 h 21600"/>
              <a:gd name="T6" fmla="*/ 285829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63 w 21600"/>
              <a:gd name="T13" fmla="*/ 2163 h 21600"/>
              <a:gd name="T14" fmla="*/ 19437 w 21600"/>
              <a:gd name="T15" fmla="*/ 194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25" y="21600"/>
                </a:lnTo>
                <a:lnTo>
                  <a:pt x="20875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2"/>
          </a:solidFill>
          <a:ln w="9525" algn="ctr">
            <a:solidFill>
              <a:schemeClr val="bg2"/>
            </a:solidFill>
            <a:miter lim="800000"/>
            <a:headEnd/>
            <a:tailEnd/>
          </a:ln>
        </p:spPr>
        <p:txBody>
          <a:bodyPr rot="10800000" wrap="none" lIns="0" tIns="18000" rIns="0" bIns="0" anchor="ctr"/>
          <a:lstStyle/>
          <a:p>
            <a:endParaRPr lang="de-DE" sz="1600" b="1">
              <a:latin typeface="DB Office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gray">
          <a:xfrm>
            <a:off x="537797" y="3660778"/>
            <a:ext cx="4761034" cy="2163763"/>
          </a:xfrm>
          <a:custGeom>
            <a:avLst/>
            <a:gdLst>
              <a:gd name="T0" fmla="*/ 0 w 2615"/>
              <a:gd name="T1" fmla="*/ 1670932 h 922"/>
              <a:gd name="T2" fmla="*/ 5069030 w 2615"/>
              <a:gd name="T3" fmla="*/ 2163763 h 922"/>
              <a:gd name="T4" fmla="*/ 4783034 w 2615"/>
              <a:gd name="T5" fmla="*/ 1283708 h 922"/>
              <a:gd name="T6" fmla="*/ 5090726 w 2615"/>
              <a:gd name="T7" fmla="*/ 767408 h 922"/>
              <a:gd name="T8" fmla="*/ 5157787 w 2615"/>
              <a:gd name="T9" fmla="*/ 743940 h 922"/>
              <a:gd name="T10" fmla="*/ 2445758 w 2615"/>
              <a:gd name="T11" fmla="*/ 0 h 922"/>
              <a:gd name="T12" fmla="*/ 0 w 2615"/>
              <a:gd name="T13" fmla="*/ 1670932 h 9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15"/>
              <a:gd name="T22" fmla="*/ 0 h 922"/>
              <a:gd name="T23" fmla="*/ 2615 w 2615"/>
              <a:gd name="T24" fmla="*/ 922 h 9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15" h="922">
                <a:moveTo>
                  <a:pt x="0" y="712"/>
                </a:moveTo>
                <a:cubicBezTo>
                  <a:pt x="0" y="712"/>
                  <a:pt x="1296" y="785"/>
                  <a:pt x="2570" y="922"/>
                </a:cubicBezTo>
                <a:cubicBezTo>
                  <a:pt x="2432" y="681"/>
                  <a:pt x="2423" y="645"/>
                  <a:pt x="2425" y="547"/>
                </a:cubicBezTo>
                <a:cubicBezTo>
                  <a:pt x="2426" y="448"/>
                  <a:pt x="2434" y="380"/>
                  <a:pt x="2581" y="327"/>
                </a:cubicBezTo>
                <a:cubicBezTo>
                  <a:pt x="2591" y="324"/>
                  <a:pt x="2602" y="320"/>
                  <a:pt x="2615" y="317"/>
                </a:cubicBezTo>
                <a:cubicBezTo>
                  <a:pt x="1240" y="0"/>
                  <a:pt x="1240" y="0"/>
                  <a:pt x="1240" y="0"/>
                </a:cubicBezTo>
                <a:cubicBezTo>
                  <a:pt x="836" y="115"/>
                  <a:pt x="390" y="367"/>
                  <a:pt x="0" y="712"/>
                </a:cubicBezTo>
                <a:close/>
              </a:path>
            </a:pathLst>
          </a:custGeom>
          <a:solidFill>
            <a:srgbClr val="007CB4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 dirty="0">
              <a:latin typeface="DB Office" pitchFamily="34" charset="0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gray">
          <a:xfrm>
            <a:off x="2844312" y="3209925"/>
            <a:ext cx="4013688" cy="1155700"/>
          </a:xfrm>
          <a:custGeom>
            <a:avLst/>
            <a:gdLst>
              <a:gd name="T0" fmla="*/ 2848310 w 1235"/>
              <a:gd name="T1" fmla="*/ 144927 h 311"/>
              <a:gd name="T2" fmla="*/ 679510 w 1235"/>
              <a:gd name="T3" fmla="*/ 234113 h 311"/>
              <a:gd name="T4" fmla="*/ 0 w 1235"/>
              <a:gd name="T5" fmla="*/ 427349 h 311"/>
              <a:gd name="T6" fmla="*/ 2668750 w 1235"/>
              <a:gd name="T7" fmla="*/ 1155700 h 311"/>
              <a:gd name="T8" fmla="*/ 3999605 w 1235"/>
              <a:gd name="T9" fmla="*/ 884426 h 311"/>
              <a:gd name="T10" fmla="*/ 4348162 w 1235"/>
              <a:gd name="T11" fmla="*/ 665178 h 311"/>
              <a:gd name="T12" fmla="*/ 3006745 w 1235"/>
              <a:gd name="T13" fmla="*/ 74322 h 311"/>
              <a:gd name="T14" fmla="*/ 2848310 w 1235"/>
              <a:gd name="T15" fmla="*/ 144927 h 3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35"/>
              <a:gd name="T25" fmla="*/ 0 h 311"/>
              <a:gd name="T26" fmla="*/ 1235 w 1235"/>
              <a:gd name="T27" fmla="*/ 311 h 3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35" h="311">
                <a:moveTo>
                  <a:pt x="809" y="39"/>
                </a:moveTo>
                <a:cubicBezTo>
                  <a:pt x="603" y="121"/>
                  <a:pt x="471" y="0"/>
                  <a:pt x="193" y="63"/>
                </a:cubicBezTo>
                <a:cubicBezTo>
                  <a:pt x="130" y="77"/>
                  <a:pt x="65" y="94"/>
                  <a:pt x="0" y="115"/>
                </a:cubicBezTo>
                <a:cubicBezTo>
                  <a:pt x="758" y="311"/>
                  <a:pt x="758" y="311"/>
                  <a:pt x="758" y="311"/>
                </a:cubicBezTo>
                <a:cubicBezTo>
                  <a:pt x="846" y="286"/>
                  <a:pt x="1017" y="290"/>
                  <a:pt x="1136" y="238"/>
                </a:cubicBezTo>
                <a:cubicBezTo>
                  <a:pt x="1180" y="219"/>
                  <a:pt x="1210" y="200"/>
                  <a:pt x="1235" y="179"/>
                </a:cubicBezTo>
                <a:cubicBezTo>
                  <a:pt x="854" y="20"/>
                  <a:pt x="854" y="20"/>
                  <a:pt x="854" y="20"/>
                </a:cubicBezTo>
                <a:cubicBezTo>
                  <a:pt x="840" y="26"/>
                  <a:pt x="825" y="32"/>
                  <a:pt x="809" y="39"/>
                </a:cubicBezTo>
                <a:close/>
              </a:path>
            </a:pathLst>
          </a:custGeom>
          <a:solidFill>
            <a:srgbClr val="D7DEE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gray">
          <a:xfrm>
            <a:off x="7612676" y="2254253"/>
            <a:ext cx="1329103" cy="574675"/>
          </a:xfrm>
          <a:custGeom>
            <a:avLst/>
            <a:gdLst>
              <a:gd name="T0" fmla="*/ 0 w 425"/>
              <a:gd name="T1" fmla="*/ 289240 h 151"/>
              <a:gd name="T2" fmla="*/ 535290 w 425"/>
              <a:gd name="T3" fmla="*/ 574675 h 151"/>
              <a:gd name="T4" fmla="*/ 1439862 w 425"/>
              <a:gd name="T5" fmla="*/ 0 h 151"/>
              <a:gd name="T6" fmla="*/ 0 w 425"/>
              <a:gd name="T7" fmla="*/ 289240 h 151"/>
              <a:gd name="T8" fmla="*/ 0 60000 65536"/>
              <a:gd name="T9" fmla="*/ 0 60000 65536"/>
              <a:gd name="T10" fmla="*/ 0 60000 65536"/>
              <a:gd name="T11" fmla="*/ 0 60000 65536"/>
              <a:gd name="T12" fmla="*/ 0 w 425"/>
              <a:gd name="T13" fmla="*/ 0 h 151"/>
              <a:gd name="T14" fmla="*/ 425 w 425"/>
              <a:gd name="T15" fmla="*/ 151 h 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5" h="151">
                <a:moveTo>
                  <a:pt x="0" y="76"/>
                </a:moveTo>
                <a:cubicBezTo>
                  <a:pt x="158" y="151"/>
                  <a:pt x="158" y="151"/>
                  <a:pt x="158" y="151"/>
                </a:cubicBezTo>
                <a:cubicBezTo>
                  <a:pt x="283" y="76"/>
                  <a:pt x="411" y="3"/>
                  <a:pt x="425" y="0"/>
                </a:cubicBezTo>
                <a:cubicBezTo>
                  <a:pt x="408" y="2"/>
                  <a:pt x="196" y="38"/>
                  <a:pt x="0" y="7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gray">
          <a:xfrm>
            <a:off x="5649060" y="2557466"/>
            <a:ext cx="2431073" cy="1284287"/>
          </a:xfrm>
          <a:custGeom>
            <a:avLst/>
            <a:gdLst>
              <a:gd name="T0" fmla="*/ 1898769 w 749"/>
              <a:gd name="T1" fmla="*/ 769821 h 342"/>
              <a:gd name="T2" fmla="*/ 2633662 w 749"/>
              <a:gd name="T3" fmla="*/ 281642 h 342"/>
              <a:gd name="T4" fmla="*/ 2078097 w 749"/>
              <a:gd name="T5" fmla="*/ 0 h 342"/>
              <a:gd name="T6" fmla="*/ 1086518 w 749"/>
              <a:gd name="T7" fmla="*/ 225313 h 342"/>
              <a:gd name="T8" fmla="*/ 0 w 749"/>
              <a:gd name="T9" fmla="*/ 687206 h 342"/>
              <a:gd name="T10" fmla="*/ 1339687 w 749"/>
              <a:gd name="T11" fmla="*/ 1284287 h 342"/>
              <a:gd name="T12" fmla="*/ 1898769 w 749"/>
              <a:gd name="T13" fmla="*/ 769821 h 3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49"/>
              <a:gd name="T22" fmla="*/ 0 h 342"/>
              <a:gd name="T23" fmla="*/ 749 w 749"/>
              <a:gd name="T24" fmla="*/ 342 h 3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49" h="342">
                <a:moveTo>
                  <a:pt x="540" y="205"/>
                </a:moveTo>
                <a:cubicBezTo>
                  <a:pt x="587" y="173"/>
                  <a:pt x="667" y="124"/>
                  <a:pt x="749" y="75"/>
                </a:cubicBezTo>
                <a:cubicBezTo>
                  <a:pt x="591" y="0"/>
                  <a:pt x="591" y="0"/>
                  <a:pt x="591" y="0"/>
                </a:cubicBezTo>
                <a:cubicBezTo>
                  <a:pt x="479" y="21"/>
                  <a:pt x="372" y="43"/>
                  <a:pt x="309" y="60"/>
                </a:cubicBezTo>
                <a:cubicBezTo>
                  <a:pt x="146" y="103"/>
                  <a:pt x="157" y="117"/>
                  <a:pt x="0" y="183"/>
                </a:cubicBezTo>
                <a:cubicBezTo>
                  <a:pt x="381" y="342"/>
                  <a:pt x="381" y="342"/>
                  <a:pt x="381" y="342"/>
                </a:cubicBezTo>
                <a:cubicBezTo>
                  <a:pt x="430" y="303"/>
                  <a:pt x="460" y="260"/>
                  <a:pt x="540" y="205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24" name="Rectangle 9" descr="Brauner Marmor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60883" y="4932710"/>
            <a:ext cx="90854" cy="944562"/>
          </a:xfrm>
          <a:prstGeom prst="rect">
            <a:avLst/>
          </a:prstGeom>
          <a:gradFill>
            <a:gsLst>
              <a:gs pos="0">
                <a:schemeClr val="bg2"/>
              </a:gs>
              <a:gs pos="26000">
                <a:schemeClr val="bg2"/>
              </a:gs>
              <a:gs pos="93000">
                <a:schemeClr val="bg2">
                  <a:lumMod val="50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5496" y="4724747"/>
            <a:ext cx="1125182" cy="400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90000" rIns="90000" bIns="90000" anchor="ctr" anchorCtr="1"/>
          <a:lstStyle/>
          <a:p>
            <a:pPr marL="125413" indent="-125413" algn="ctr">
              <a:buClr>
                <a:schemeClr val="tx1"/>
              </a:buClr>
            </a:pPr>
            <a:r>
              <a:rPr lang="de-DE" sz="1200" b="1" dirty="0" err="1">
                <a:latin typeface="DB Office" pitchFamily="34" charset="0"/>
              </a:rPr>
              <a:t>Congress</a:t>
            </a:r>
            <a:r>
              <a:rPr lang="de-DE" sz="1200" b="1" dirty="0">
                <a:latin typeface="DB Office" pitchFamily="34" charset="0"/>
              </a:rPr>
              <a:t> ‘15</a:t>
            </a:r>
          </a:p>
        </p:txBody>
      </p:sp>
      <p:sp>
        <p:nvSpPr>
          <p:cNvPr id="26" name="Rectangle 11" descr="Brauner Marmor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6254875" y="2245775"/>
            <a:ext cx="64477" cy="657225"/>
          </a:xfrm>
          <a:prstGeom prst="rect">
            <a:avLst/>
          </a:prstGeom>
          <a:gradFill>
            <a:gsLst>
              <a:gs pos="0">
                <a:schemeClr val="bg2"/>
              </a:gs>
              <a:gs pos="26000">
                <a:schemeClr val="bg2"/>
              </a:gs>
              <a:gs pos="93000">
                <a:schemeClr val="bg2">
                  <a:lumMod val="50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5824050" y="2114013"/>
            <a:ext cx="908538" cy="403225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90000" rIns="90000" bIns="90000" anchor="ctr" anchorCtr="1"/>
          <a:lstStyle/>
          <a:p>
            <a:pPr marL="125413" indent="-125413" algn="ctr">
              <a:buClr>
                <a:schemeClr val="tx1"/>
              </a:buClr>
            </a:pPr>
            <a:r>
              <a:rPr lang="de-DE" sz="1200" b="1" dirty="0">
                <a:latin typeface="DB Office" pitchFamily="34" charset="0"/>
              </a:rPr>
              <a:t>Security </a:t>
            </a:r>
            <a:r>
              <a:rPr lang="de-DE" sz="1200" b="1" dirty="0" err="1">
                <a:latin typeface="DB Office" pitchFamily="34" charset="0"/>
              </a:rPr>
              <a:t>Week</a:t>
            </a:r>
            <a:r>
              <a:rPr lang="de-DE" sz="1200" b="1" dirty="0">
                <a:latin typeface="DB Office" pitchFamily="34" charset="0"/>
              </a:rPr>
              <a:t> 2</a:t>
            </a:r>
          </a:p>
        </p:txBody>
      </p:sp>
      <p:sp>
        <p:nvSpPr>
          <p:cNvPr id="29" name="AutoShape 26"/>
          <p:cNvSpPr>
            <a:spLocks noChangeArrowheads="1"/>
          </p:cNvSpPr>
          <p:nvPr/>
        </p:nvSpPr>
        <p:spPr bwMode="gray">
          <a:xfrm rot="209735">
            <a:off x="3770437" y="5409502"/>
            <a:ext cx="420565" cy="737996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gray">
          <a:xfrm rot="209735">
            <a:off x="3106616" y="5365052"/>
            <a:ext cx="420566" cy="737996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31" name="AutoShape 28"/>
          <p:cNvSpPr>
            <a:spLocks noChangeArrowheads="1"/>
          </p:cNvSpPr>
          <p:nvPr/>
        </p:nvSpPr>
        <p:spPr bwMode="gray">
          <a:xfrm rot="209735">
            <a:off x="2442799" y="5320602"/>
            <a:ext cx="420565" cy="737996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32" name="AutoShape 29"/>
          <p:cNvSpPr>
            <a:spLocks noChangeArrowheads="1"/>
          </p:cNvSpPr>
          <p:nvPr/>
        </p:nvSpPr>
        <p:spPr bwMode="gray">
          <a:xfrm rot="209735">
            <a:off x="1778977" y="5277740"/>
            <a:ext cx="420566" cy="737996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33" name="AutoShape 30"/>
          <p:cNvSpPr>
            <a:spLocks noChangeArrowheads="1"/>
          </p:cNvSpPr>
          <p:nvPr/>
        </p:nvSpPr>
        <p:spPr bwMode="gray">
          <a:xfrm rot="209735">
            <a:off x="1115160" y="5233290"/>
            <a:ext cx="420565" cy="737996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34" name="Rectangle 9" descr="Brauner Marmor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2771800" y="2708920"/>
            <a:ext cx="90854" cy="944562"/>
          </a:xfrm>
          <a:prstGeom prst="rect">
            <a:avLst/>
          </a:prstGeom>
          <a:gradFill>
            <a:gsLst>
              <a:gs pos="0">
                <a:schemeClr val="bg2"/>
              </a:gs>
              <a:gs pos="26000">
                <a:schemeClr val="bg2"/>
              </a:gs>
              <a:gs pos="93000">
                <a:schemeClr val="bg2">
                  <a:lumMod val="50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35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2362958" y="2500957"/>
            <a:ext cx="908538" cy="400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90000" rIns="90000" bIns="90000" anchor="ctr" anchorCtr="1"/>
          <a:lstStyle/>
          <a:p>
            <a:pPr algn="ctr">
              <a:buClr>
                <a:schemeClr val="tx1"/>
              </a:buClr>
            </a:pPr>
            <a:r>
              <a:rPr lang="de-DE" sz="1200" b="1" dirty="0">
                <a:latin typeface="DB Office" pitchFamily="34" charset="0"/>
              </a:rPr>
              <a:t>Security </a:t>
            </a:r>
            <a:r>
              <a:rPr lang="de-DE" sz="1200" b="1" dirty="0" err="1">
                <a:latin typeface="DB Office" pitchFamily="34" charset="0"/>
              </a:rPr>
              <a:t>Week</a:t>
            </a:r>
            <a:endParaRPr lang="de-DE" sz="1200" b="1" dirty="0">
              <a:latin typeface="DB Office" pitchFamily="34" charset="0"/>
            </a:endParaRPr>
          </a:p>
        </p:txBody>
      </p:sp>
      <p:sp>
        <p:nvSpPr>
          <p:cNvPr id="28" name="Rectangle 21"/>
          <p:cNvSpPr>
            <a:spLocks noChangeArrowheads="1"/>
          </p:cNvSpPr>
          <p:nvPr/>
        </p:nvSpPr>
        <p:spPr bwMode="gray">
          <a:xfrm>
            <a:off x="1104017" y="5965825"/>
            <a:ext cx="309001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190500" lvl="1" indent="-188913" algn="ctr">
              <a:spcBef>
                <a:spcPct val="15000"/>
              </a:spcBef>
              <a:buClr>
                <a:srgbClr val="FF0000"/>
              </a:buClr>
              <a:buSzPct val="85000"/>
            </a:pPr>
            <a:r>
              <a:rPr lang="de-DE" b="1" dirty="0">
                <a:solidFill>
                  <a:schemeClr val="bg1"/>
                </a:solidFill>
                <a:latin typeface="DB Office" pitchFamily="34" charset="0"/>
              </a:rPr>
              <a:t>Task: Benchmark Study</a:t>
            </a:r>
          </a:p>
        </p:txBody>
      </p:sp>
      <p:sp>
        <p:nvSpPr>
          <p:cNvPr id="36" name="Rectangle 35"/>
          <p:cNvSpPr/>
          <p:nvPr/>
        </p:nvSpPr>
        <p:spPr>
          <a:xfrm rot="571785">
            <a:off x="1899674" y="4954190"/>
            <a:ext cx="1867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dirty="0">
                <a:solidFill>
                  <a:srgbClr val="FFFFFF"/>
                </a:solidFill>
                <a:latin typeface="Arial"/>
              </a:rPr>
              <a:t>Questionnaires</a:t>
            </a:r>
          </a:p>
        </p:txBody>
      </p:sp>
      <p:sp>
        <p:nvSpPr>
          <p:cNvPr id="38" name="Rectangle 37"/>
          <p:cNvSpPr/>
          <p:nvPr/>
        </p:nvSpPr>
        <p:spPr>
          <a:xfrm rot="1001028">
            <a:off x="2978773" y="3954116"/>
            <a:ext cx="1655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FFF"/>
                </a:solidFill>
                <a:latin typeface="Arial"/>
              </a:rPr>
              <a:t>First results</a:t>
            </a:r>
          </a:p>
        </p:txBody>
      </p:sp>
      <p:sp>
        <p:nvSpPr>
          <p:cNvPr id="42" name="Rectangle 41"/>
          <p:cNvSpPr/>
          <p:nvPr/>
        </p:nvSpPr>
        <p:spPr>
          <a:xfrm rot="1001028">
            <a:off x="3054954" y="3768793"/>
            <a:ext cx="25243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dirty="0">
                <a:solidFill>
                  <a:srgbClr val="007CB4"/>
                </a:solidFill>
                <a:latin typeface="Arial"/>
              </a:rPr>
              <a:t>Agreement on further steps</a:t>
            </a:r>
          </a:p>
        </p:txBody>
      </p:sp>
      <p:sp>
        <p:nvSpPr>
          <p:cNvPr id="43" name="Rectangle 42"/>
          <p:cNvSpPr/>
          <p:nvPr/>
        </p:nvSpPr>
        <p:spPr>
          <a:xfrm rot="863966">
            <a:off x="2471783" y="4416941"/>
            <a:ext cx="1655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FFF"/>
                </a:solidFill>
                <a:latin typeface="Arial"/>
              </a:rPr>
              <a:t>Evaluation</a:t>
            </a:r>
          </a:p>
        </p:txBody>
      </p:sp>
      <p:sp>
        <p:nvSpPr>
          <p:cNvPr id="44" name="Rectangle 43"/>
          <p:cNvSpPr/>
          <p:nvPr/>
        </p:nvSpPr>
        <p:spPr>
          <a:xfrm rot="2390747">
            <a:off x="4305909" y="3706591"/>
            <a:ext cx="16559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dirty="0">
                <a:solidFill>
                  <a:srgbClr val="007CB4"/>
                </a:solidFill>
                <a:latin typeface="Arial"/>
              </a:rPr>
              <a:t>Interviews</a:t>
            </a:r>
          </a:p>
        </p:txBody>
      </p:sp>
      <p:sp>
        <p:nvSpPr>
          <p:cNvPr id="45" name="Rectangle 44"/>
          <p:cNvSpPr/>
          <p:nvPr/>
        </p:nvSpPr>
        <p:spPr>
          <a:xfrm rot="2521490">
            <a:off x="4876246" y="3580434"/>
            <a:ext cx="16559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050" dirty="0">
                <a:solidFill>
                  <a:srgbClr val="007CB4"/>
                </a:solidFill>
                <a:latin typeface="Arial"/>
              </a:rPr>
              <a:t>Draft</a:t>
            </a:r>
          </a:p>
          <a:p>
            <a:pPr lvl="0" algn="ctr"/>
            <a:r>
              <a:rPr lang="en-US" sz="1050" dirty="0">
                <a:solidFill>
                  <a:srgbClr val="007CB4"/>
                </a:solidFill>
                <a:latin typeface="Arial"/>
              </a:rPr>
              <a:t>Recommendations</a:t>
            </a:r>
          </a:p>
        </p:txBody>
      </p:sp>
      <p:sp>
        <p:nvSpPr>
          <p:cNvPr id="46" name="Rectangle 45"/>
          <p:cNvSpPr/>
          <p:nvPr/>
        </p:nvSpPr>
        <p:spPr>
          <a:xfrm rot="1569778">
            <a:off x="5569924" y="3232236"/>
            <a:ext cx="16559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dirty="0">
                <a:solidFill>
                  <a:srgbClr val="FFFFFF"/>
                </a:solidFill>
                <a:latin typeface="Arial"/>
              </a:rPr>
              <a:t>Results</a:t>
            </a:r>
          </a:p>
        </p:txBody>
      </p:sp>
      <p:sp>
        <p:nvSpPr>
          <p:cNvPr id="49" name="Rectangle 48"/>
          <p:cNvSpPr/>
          <p:nvPr/>
        </p:nvSpPr>
        <p:spPr>
          <a:xfrm rot="1788843">
            <a:off x="6217995" y="2951098"/>
            <a:ext cx="16559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100" dirty="0">
                <a:solidFill>
                  <a:srgbClr val="FFFFFF"/>
                </a:solidFill>
                <a:latin typeface="Arial"/>
              </a:rPr>
              <a:t>Summary</a:t>
            </a:r>
          </a:p>
        </p:txBody>
      </p:sp>
      <p:sp>
        <p:nvSpPr>
          <p:cNvPr id="50" name="Rectangle 9" descr="Brauner Marmor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7645138" y="1548334"/>
            <a:ext cx="90854" cy="944562"/>
          </a:xfrm>
          <a:prstGeom prst="rect">
            <a:avLst/>
          </a:prstGeom>
          <a:gradFill>
            <a:gsLst>
              <a:gs pos="0">
                <a:schemeClr val="bg2"/>
              </a:gs>
              <a:gs pos="26000">
                <a:schemeClr val="bg2"/>
              </a:gs>
              <a:gs pos="93000">
                <a:schemeClr val="bg2">
                  <a:lumMod val="50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51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7092280" y="1147864"/>
            <a:ext cx="1201369" cy="404843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90000" rIns="90000" bIns="90000" anchor="ctr" anchorCtr="1"/>
          <a:lstStyle/>
          <a:p>
            <a:pPr algn="ctr">
              <a:buClr>
                <a:schemeClr val="tx1"/>
              </a:buClr>
            </a:pPr>
            <a:r>
              <a:rPr lang="de-DE" sz="1200" b="1" dirty="0" err="1">
                <a:latin typeface="DB Office" pitchFamily="34" charset="0"/>
              </a:rPr>
              <a:t>Congress</a:t>
            </a:r>
            <a:r>
              <a:rPr lang="de-DE" sz="1200" b="1" dirty="0">
                <a:latin typeface="DB Office" pitchFamily="34" charset="0"/>
              </a:rPr>
              <a:t> ‘16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932040" y="4725146"/>
            <a:ext cx="12961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7CB4"/>
                </a:solidFill>
              </a:rPr>
              <a:t>State of Art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08104" y="4293098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7CB4"/>
                </a:solidFill>
              </a:rPr>
              <a:t>Expert Knowledge</a:t>
            </a:r>
          </a:p>
        </p:txBody>
      </p:sp>
      <p:sp>
        <p:nvSpPr>
          <p:cNvPr id="48" name="Rectangle 47"/>
          <p:cNvSpPr/>
          <p:nvPr/>
        </p:nvSpPr>
        <p:spPr>
          <a:xfrm rot="1854863">
            <a:off x="7235601" y="2286730"/>
            <a:ext cx="1655911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200" b="1" dirty="0">
                <a:solidFill>
                  <a:srgbClr val="007CB4"/>
                </a:solidFill>
                <a:latin typeface="Arial"/>
              </a:rPr>
              <a:t>Recommendations</a:t>
            </a:r>
          </a:p>
          <a:p>
            <a:pPr lvl="0" algn="ctr"/>
            <a:r>
              <a:rPr lang="en-US" sz="1200" b="1" dirty="0">
                <a:solidFill>
                  <a:srgbClr val="007CB4"/>
                </a:solidFill>
                <a:latin typeface="Arial"/>
              </a:rPr>
              <a:t>Best Practices</a:t>
            </a:r>
          </a:p>
        </p:txBody>
      </p:sp>
      <p:sp>
        <p:nvSpPr>
          <p:cNvPr id="37" name="Isosceles Triangle 36"/>
          <p:cNvSpPr/>
          <p:nvPr/>
        </p:nvSpPr>
        <p:spPr>
          <a:xfrm rot="16200000">
            <a:off x="4860032" y="4797152"/>
            <a:ext cx="180020" cy="180020"/>
          </a:xfrm>
          <a:prstGeom prst="triangle">
            <a:avLst/>
          </a:prstGeom>
          <a:ln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38"/>
          <p:cNvSpPr/>
          <p:nvPr/>
        </p:nvSpPr>
        <p:spPr>
          <a:xfrm rot="16200000">
            <a:off x="5544108" y="4365105"/>
            <a:ext cx="180020" cy="180020"/>
          </a:xfrm>
          <a:prstGeom prst="triangle">
            <a:avLst/>
          </a:prstGeom>
          <a:ln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sosceles Triangle 39"/>
          <p:cNvSpPr/>
          <p:nvPr/>
        </p:nvSpPr>
        <p:spPr>
          <a:xfrm rot="16200000">
            <a:off x="6552568" y="4015224"/>
            <a:ext cx="180020" cy="180020"/>
          </a:xfrm>
          <a:prstGeom prst="triangle">
            <a:avLst/>
          </a:prstGeom>
          <a:ln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 rot="1530342">
            <a:off x="5385415" y="3494994"/>
            <a:ext cx="16559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b="1" dirty="0">
                <a:solidFill>
                  <a:srgbClr val="007CB4"/>
                </a:solidFill>
                <a:latin typeface="Arial"/>
              </a:rPr>
              <a:t>Peer Reviews</a:t>
            </a:r>
          </a:p>
        </p:txBody>
      </p:sp>
      <p:sp>
        <p:nvSpPr>
          <p:cNvPr id="55" name="Rectangle 9" descr="Brauner Marmor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8707988" y="1332310"/>
            <a:ext cx="79209" cy="944562"/>
          </a:xfrm>
          <a:prstGeom prst="rect">
            <a:avLst/>
          </a:prstGeom>
          <a:gradFill>
            <a:gsLst>
              <a:gs pos="0">
                <a:schemeClr val="bg2"/>
              </a:gs>
              <a:gs pos="26000">
                <a:schemeClr val="bg2"/>
              </a:gs>
              <a:gs pos="93000">
                <a:schemeClr val="bg2">
                  <a:lumMod val="50000"/>
                </a:schemeClr>
              </a:gs>
            </a:gsLst>
            <a:lin ang="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latin typeface="DB Office" pitchFamily="34" charset="0"/>
            </a:endParaRPr>
          </a:p>
        </p:txBody>
      </p:sp>
      <p:sp>
        <p:nvSpPr>
          <p:cNvPr id="57" name="Rectangle 10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8398934" y="1124347"/>
            <a:ext cx="720080" cy="400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90000" rIns="90000" bIns="90000" anchor="ctr" anchorCtr="1"/>
          <a:lstStyle/>
          <a:p>
            <a:pPr algn="ctr">
              <a:buClr>
                <a:schemeClr val="tx1"/>
              </a:buClr>
            </a:pPr>
            <a:r>
              <a:rPr lang="de-DE" sz="1200" b="1" dirty="0">
                <a:latin typeface="DB Office" pitchFamily="34" charset="0"/>
              </a:rPr>
              <a:t>Final Guide</a:t>
            </a:r>
          </a:p>
        </p:txBody>
      </p:sp>
    </p:spTree>
    <p:extLst>
      <p:ext uri="{BB962C8B-B14F-4D97-AF65-F5344CB8AC3E}">
        <p14:creationId xmlns:p14="http://schemas.microsoft.com/office/powerpoint/2010/main" val="1612252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Participants in benchmark study (31)</a:t>
            </a:r>
          </a:p>
        </p:txBody>
      </p:sp>
      <p:pic>
        <p:nvPicPr>
          <p:cNvPr id="15" name="Picture 7" descr="http://vignette4.wikia.nocookie.net/criticalmass/images/1/1e/World_map.png/revision/latest?cb=200801221607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925" y="1268762"/>
            <a:ext cx="7201477" cy="4752975"/>
          </a:xfrm>
          <a:prstGeom prst="rect">
            <a:avLst/>
          </a:prstGeom>
          <a:noFill/>
        </p:spPr>
      </p:pic>
      <p:sp>
        <p:nvSpPr>
          <p:cNvPr id="18" name="Oval 17"/>
          <p:cNvSpPr>
            <a:spLocks noChangeAspect="1"/>
          </p:cNvSpPr>
          <p:nvPr/>
        </p:nvSpPr>
        <p:spPr>
          <a:xfrm>
            <a:off x="4022416" y="564210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3779912" y="5727825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7092280" y="3198020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860032" y="494107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Callout 1 (Accent Bar) 22"/>
          <p:cNvSpPr/>
          <p:nvPr/>
        </p:nvSpPr>
        <p:spPr>
          <a:xfrm>
            <a:off x="7609140" y="3407882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-92664"/>
              <a:gd name="adj4" fmla="val -38687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West Japan Railway Company</a:t>
            </a:r>
          </a:p>
        </p:txBody>
      </p:sp>
      <p:sp>
        <p:nvSpPr>
          <p:cNvPr id="25" name="Line Callout 1 (Accent Bar) 24"/>
          <p:cNvSpPr/>
          <p:nvPr/>
        </p:nvSpPr>
        <p:spPr>
          <a:xfrm>
            <a:off x="5508104" y="4437112"/>
            <a:ext cx="1224484" cy="165036"/>
          </a:xfrm>
          <a:prstGeom prst="accentCallout1">
            <a:avLst>
              <a:gd name="adj1" fmla="val 92736"/>
              <a:gd name="adj2" fmla="val -3844"/>
              <a:gd name="adj3" fmla="val 325045"/>
              <a:gd name="adj4" fmla="val -4932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JSC “LITHUANIAN RAILWAYS”</a:t>
            </a:r>
          </a:p>
        </p:txBody>
      </p:sp>
      <p:sp>
        <p:nvSpPr>
          <p:cNvPr id="26" name="Line Callout 1 (Accent Bar) 25"/>
          <p:cNvSpPr/>
          <p:nvPr/>
        </p:nvSpPr>
        <p:spPr>
          <a:xfrm>
            <a:off x="5508104" y="4869160"/>
            <a:ext cx="1224484" cy="165036"/>
          </a:xfrm>
          <a:prstGeom prst="accentCallout1">
            <a:avLst>
              <a:gd name="adj1" fmla="val 49630"/>
              <a:gd name="adj2" fmla="val -4960"/>
              <a:gd name="adj3" fmla="val 319551"/>
              <a:gd name="adj4" fmla="val -74246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ÖBB</a:t>
            </a:r>
          </a:p>
        </p:txBody>
      </p:sp>
      <p:sp>
        <p:nvSpPr>
          <p:cNvPr id="27" name="Line Callout 1 (Accent Bar) 26"/>
          <p:cNvSpPr/>
          <p:nvPr/>
        </p:nvSpPr>
        <p:spPr>
          <a:xfrm>
            <a:off x="2051721" y="5954006"/>
            <a:ext cx="1515406" cy="257369"/>
          </a:xfrm>
          <a:prstGeom prst="accentCallout1">
            <a:avLst>
              <a:gd name="adj1" fmla="val 65065"/>
              <a:gd name="adj2" fmla="val 104497"/>
              <a:gd name="adj3" fmla="val -30907"/>
              <a:gd name="adj4" fmla="val 12522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Administrador</a:t>
            </a:r>
            <a:r>
              <a:rPr lang="en-US" sz="600" dirty="0"/>
              <a:t> de </a:t>
            </a:r>
            <a:r>
              <a:rPr lang="en-US" sz="600" dirty="0" err="1"/>
              <a:t>Infraestructuras</a:t>
            </a:r>
            <a:r>
              <a:rPr lang="en-US" sz="600" dirty="0"/>
              <a:t> </a:t>
            </a:r>
            <a:r>
              <a:rPr lang="en-US" sz="600" dirty="0" err="1"/>
              <a:t>Ferroviarias</a:t>
            </a:r>
            <a:endParaRPr lang="en-US" sz="600" dirty="0"/>
          </a:p>
        </p:txBody>
      </p:sp>
      <p:sp>
        <p:nvSpPr>
          <p:cNvPr id="28" name="Line Callout 1 (Accent Bar) 27"/>
          <p:cNvSpPr/>
          <p:nvPr/>
        </p:nvSpPr>
        <p:spPr>
          <a:xfrm>
            <a:off x="2051721" y="5174324"/>
            <a:ext cx="1515406" cy="257369"/>
          </a:xfrm>
          <a:prstGeom prst="accentCallout1">
            <a:avLst>
              <a:gd name="adj1" fmla="val 63127"/>
              <a:gd name="adj2" fmla="val 104361"/>
              <a:gd name="adj3" fmla="val 187918"/>
              <a:gd name="adj4" fmla="val 13177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EUSKOTRENBIDEAK-FERROCARRILES</a:t>
            </a:r>
          </a:p>
          <a:p>
            <a:pPr algn="r"/>
            <a:r>
              <a:rPr lang="en-US" sz="600" dirty="0"/>
              <a:t>VASCOS S.A.</a:t>
            </a: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4391980" y="5445126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ine Callout 1 (Accent Bar) 29"/>
          <p:cNvSpPr/>
          <p:nvPr/>
        </p:nvSpPr>
        <p:spPr>
          <a:xfrm>
            <a:off x="2051721" y="4941070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320322"/>
              <a:gd name="adj4" fmla="val 15460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SBB</a:t>
            </a: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2915816" y="2852838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ine Callout 1 (Accent Bar) 31"/>
          <p:cNvSpPr/>
          <p:nvPr/>
        </p:nvSpPr>
        <p:spPr>
          <a:xfrm>
            <a:off x="398015" y="1628702"/>
            <a:ext cx="644975" cy="165036"/>
          </a:xfrm>
          <a:prstGeom prst="accentCallout1">
            <a:avLst>
              <a:gd name="adj1" fmla="val 91503"/>
              <a:gd name="adj2" fmla="val 105572"/>
              <a:gd name="adj3" fmla="val 765178"/>
              <a:gd name="adj4" fmla="val 39263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VIA Rail Canada</a:t>
            </a: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4718395" y="5354074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4572000" y="5373118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Line Callout 1 (Accent Bar) 34"/>
          <p:cNvSpPr/>
          <p:nvPr/>
        </p:nvSpPr>
        <p:spPr>
          <a:xfrm>
            <a:off x="5508104" y="5085184"/>
            <a:ext cx="1224484" cy="165036"/>
          </a:xfrm>
          <a:prstGeom prst="accentCallout1">
            <a:avLst>
              <a:gd name="adj1" fmla="val 55166"/>
              <a:gd name="adj2" fmla="val -4847"/>
              <a:gd name="adj3" fmla="val 175914"/>
              <a:gd name="adj4" fmla="val -58086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ZSSK / ZSSK Cargo</a:t>
            </a: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3959932" y="5733158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Line Callout 1 (Accent Bar) 36"/>
          <p:cNvSpPr/>
          <p:nvPr/>
        </p:nvSpPr>
        <p:spPr>
          <a:xfrm>
            <a:off x="2051721" y="5499907"/>
            <a:ext cx="1515406" cy="165036"/>
          </a:xfrm>
          <a:prstGeom prst="accentCallout1">
            <a:avLst>
              <a:gd name="adj1" fmla="val 81908"/>
              <a:gd name="adj2" fmla="val 104509"/>
              <a:gd name="adj3" fmla="val 158692"/>
              <a:gd name="adj4" fmla="val 126676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Renfe-Operadora</a:t>
            </a:r>
            <a:endParaRPr lang="en-US" sz="600" dirty="0"/>
          </a:p>
        </p:txBody>
      </p:sp>
      <p:sp>
        <p:nvSpPr>
          <p:cNvPr id="38" name="Rectangle 37"/>
          <p:cNvSpPr/>
          <p:nvPr/>
        </p:nvSpPr>
        <p:spPr>
          <a:xfrm>
            <a:off x="4139952" y="2610526"/>
            <a:ext cx="936104" cy="720080"/>
          </a:xfrm>
          <a:prstGeom prst="rect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5724128" y="2852838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ine Callout 1 (Accent Bar) 39"/>
          <p:cNvSpPr/>
          <p:nvPr/>
        </p:nvSpPr>
        <p:spPr>
          <a:xfrm>
            <a:off x="7609140" y="2780830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79938"/>
              <a:gd name="adj4" fmla="val -158161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JSC NC Kazakhstan </a:t>
            </a:r>
            <a:r>
              <a:rPr lang="en-US" sz="600" dirty="0" err="1"/>
              <a:t>temir</a:t>
            </a:r>
            <a:r>
              <a:rPr lang="en-US" sz="600" dirty="0"/>
              <a:t> </a:t>
            </a:r>
            <a:r>
              <a:rPr lang="en-US" sz="600" dirty="0" err="1"/>
              <a:t>zholy</a:t>
            </a:r>
            <a:endParaRPr lang="en-US" sz="600" dirty="0"/>
          </a:p>
        </p:txBody>
      </p:sp>
      <p:sp>
        <p:nvSpPr>
          <p:cNvPr id="41" name="Line Callout 1 (Accent Bar) 40"/>
          <p:cNvSpPr/>
          <p:nvPr/>
        </p:nvSpPr>
        <p:spPr>
          <a:xfrm>
            <a:off x="7608216" y="1628702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512846"/>
              <a:gd name="adj4" fmla="val -26754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Norwegian National Rail </a:t>
            </a: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4491981" y="2432761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4622310" y="549955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Line Callout 1 (Accent Bar) 43"/>
          <p:cNvSpPr/>
          <p:nvPr/>
        </p:nvSpPr>
        <p:spPr>
          <a:xfrm>
            <a:off x="5508104" y="5604962"/>
            <a:ext cx="1224484" cy="165036"/>
          </a:xfrm>
          <a:prstGeom prst="accentCallout1">
            <a:avLst>
              <a:gd name="adj1" fmla="val 56363"/>
              <a:gd name="adj2" fmla="val -5167"/>
              <a:gd name="adj3" fmla="val -49306"/>
              <a:gd name="adj4" fmla="val -69083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HŽ CARGO </a:t>
            </a:r>
            <a:r>
              <a:rPr lang="en-US" sz="600" dirty="0" err="1"/>
              <a:t>d.o.o</a:t>
            </a:r>
            <a:r>
              <a:rPr lang="en-US" sz="600" dirty="0"/>
              <a:t>.</a:t>
            </a: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4937001" y="4845275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ine Callout 1 (Accent Bar) 45"/>
          <p:cNvSpPr/>
          <p:nvPr/>
        </p:nvSpPr>
        <p:spPr>
          <a:xfrm>
            <a:off x="5508104" y="4221088"/>
            <a:ext cx="1224484" cy="165036"/>
          </a:xfrm>
          <a:prstGeom prst="accentCallout1">
            <a:avLst>
              <a:gd name="adj1" fmla="val 80158"/>
              <a:gd name="adj2" fmla="val -4796"/>
              <a:gd name="adj3" fmla="val 379319"/>
              <a:gd name="adj4" fmla="val -4179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LATVIAN RAILWAY</a:t>
            </a: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5028020" y="3248882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ine Callout 1 (Accent Bar) 47"/>
          <p:cNvSpPr/>
          <p:nvPr/>
        </p:nvSpPr>
        <p:spPr>
          <a:xfrm>
            <a:off x="7596336" y="3695914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-243146"/>
              <a:gd name="adj4" fmla="val -220343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Israel Railways</a:t>
            </a:r>
          </a:p>
        </p:txBody>
      </p:sp>
      <p:sp>
        <p:nvSpPr>
          <p:cNvPr id="49" name="Line Callout 1 (Accent Bar) 48"/>
          <p:cNvSpPr/>
          <p:nvPr/>
        </p:nvSpPr>
        <p:spPr>
          <a:xfrm>
            <a:off x="7596336" y="3140870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31271"/>
              <a:gd name="adj4" fmla="val -35481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East Japan Railway Company</a:t>
            </a:r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7164288" y="3140870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4801358" y="5347885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4644008" y="2420790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Line Callout 1 (Accent Bar) 53"/>
          <p:cNvSpPr/>
          <p:nvPr/>
        </p:nvSpPr>
        <p:spPr>
          <a:xfrm>
            <a:off x="7621664" y="1895714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360479"/>
              <a:gd name="adj4" fmla="val -258081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 err="1"/>
              <a:t>Trafikverket</a:t>
            </a:r>
            <a:endParaRPr lang="en-US" sz="600" dirty="0"/>
          </a:p>
        </p:txBody>
      </p:sp>
      <p:sp>
        <p:nvSpPr>
          <p:cNvPr id="55" name="Line Callout 1 (Accent Bar) 54"/>
          <p:cNvSpPr/>
          <p:nvPr/>
        </p:nvSpPr>
        <p:spPr>
          <a:xfrm>
            <a:off x="7621664" y="2183746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255950"/>
              <a:gd name="adj4" fmla="val -26190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SJ AB</a:t>
            </a:r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4608004" y="2564806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4465692" y="510004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Line Callout 1 (Accent Bar) 57"/>
          <p:cNvSpPr/>
          <p:nvPr/>
        </p:nvSpPr>
        <p:spPr>
          <a:xfrm>
            <a:off x="2051720" y="4221088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540174"/>
              <a:gd name="adj4" fmla="val 159262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Deutsche </a:t>
            </a:r>
            <a:r>
              <a:rPr lang="en-US" sz="600" dirty="0" err="1"/>
              <a:t>Bahn</a:t>
            </a:r>
            <a:endParaRPr lang="en-US" sz="600" dirty="0"/>
          </a:p>
        </p:txBody>
      </p:sp>
      <p:sp>
        <p:nvSpPr>
          <p:cNvPr id="60" name="Line Callout 1 (Accent Bar) 59"/>
          <p:cNvSpPr/>
          <p:nvPr/>
        </p:nvSpPr>
        <p:spPr>
          <a:xfrm>
            <a:off x="2051720" y="5733158"/>
            <a:ext cx="1515406" cy="165036"/>
          </a:xfrm>
          <a:prstGeom prst="accentCallout1">
            <a:avLst>
              <a:gd name="adj1" fmla="val 65065"/>
              <a:gd name="adj2" fmla="val 104497"/>
              <a:gd name="adj3" fmla="val 30949"/>
              <a:gd name="adj4" fmla="val 11391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Comboios</a:t>
            </a:r>
            <a:r>
              <a:rPr lang="en-US" sz="600" dirty="0"/>
              <a:t> de Portugal</a:t>
            </a: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3914403" y="5805166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4521076" y="3259362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Line Callout 1 (Accent Bar) 58"/>
          <p:cNvSpPr/>
          <p:nvPr/>
        </p:nvSpPr>
        <p:spPr>
          <a:xfrm>
            <a:off x="395288" y="2903826"/>
            <a:ext cx="1204424" cy="165036"/>
          </a:xfrm>
          <a:prstGeom prst="accentCallout1">
            <a:avLst>
              <a:gd name="adj1" fmla="val 91503"/>
              <a:gd name="adj2" fmla="val 105572"/>
              <a:gd name="adj3" fmla="val 249593"/>
              <a:gd name="adj4" fmla="val 34570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TUNISIAN NATIONAL RAILWAY</a:t>
            </a: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5004048" y="5805166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Line Callout 1 (Accent Bar) 62"/>
          <p:cNvSpPr/>
          <p:nvPr/>
        </p:nvSpPr>
        <p:spPr>
          <a:xfrm>
            <a:off x="5508104" y="6033890"/>
            <a:ext cx="1224484" cy="165036"/>
          </a:xfrm>
          <a:prstGeom prst="accentCallout1">
            <a:avLst>
              <a:gd name="adj1" fmla="val 56363"/>
              <a:gd name="adj2" fmla="val -5167"/>
              <a:gd name="adj3" fmla="val -113160"/>
              <a:gd name="adj4" fmla="val -3743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TCCD</a:t>
            </a: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4175956" y="5363593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Line Callout 1 (Accent Bar) 64"/>
          <p:cNvSpPr/>
          <p:nvPr/>
        </p:nvSpPr>
        <p:spPr>
          <a:xfrm>
            <a:off x="2051720" y="4725046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407431"/>
              <a:gd name="adj4" fmla="val 141662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SNCF</a:t>
            </a:r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4487292" y="539007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Line Callout 1 (Accent Bar) 66"/>
          <p:cNvSpPr/>
          <p:nvPr/>
        </p:nvSpPr>
        <p:spPr>
          <a:xfrm>
            <a:off x="5508104" y="5301112"/>
            <a:ext cx="1224484" cy="257369"/>
          </a:xfrm>
          <a:prstGeom prst="accentCallout1">
            <a:avLst>
              <a:gd name="adj1" fmla="val 80158"/>
              <a:gd name="adj2" fmla="val -4796"/>
              <a:gd name="adj3" fmla="val 50774"/>
              <a:gd name="adj4" fmla="val -80004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600" dirty="0"/>
              <a:t>Graz-</a:t>
            </a:r>
            <a:r>
              <a:rPr lang="de-DE" sz="600" dirty="0" err="1"/>
              <a:t>Köflacher</a:t>
            </a:r>
            <a:r>
              <a:rPr lang="de-DE" sz="600" dirty="0"/>
              <a:t> Bahn</a:t>
            </a:r>
          </a:p>
          <a:p>
            <a:pPr algn="ctr"/>
            <a:r>
              <a:rPr lang="de-DE" sz="600" dirty="0"/>
              <a:t>und Busbetrieb GmbH</a:t>
            </a:r>
            <a:endParaRPr lang="en-US" sz="600" dirty="0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4554416" y="5453918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ine Callout 1 (Accent Bar) 69"/>
          <p:cNvSpPr/>
          <p:nvPr/>
        </p:nvSpPr>
        <p:spPr>
          <a:xfrm>
            <a:off x="5508104" y="5821532"/>
            <a:ext cx="1224484" cy="165036"/>
          </a:xfrm>
          <a:prstGeom prst="accentCallout1">
            <a:avLst>
              <a:gd name="adj1" fmla="val 80158"/>
              <a:gd name="adj2" fmla="val -4796"/>
              <a:gd name="adj3" fmla="val -189837"/>
              <a:gd name="adj4" fmla="val -73981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SLOVENSKE ŽELEZNICE, </a:t>
            </a:r>
            <a:r>
              <a:rPr lang="en-US" sz="600" dirty="0" err="1"/>
              <a:t>d.o.o</a:t>
            </a:r>
            <a:r>
              <a:rPr lang="en-US" sz="600" dirty="0"/>
              <a:t>.</a:t>
            </a:r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4166328" y="3312934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ine Callout 1 (Accent Bar) 70"/>
          <p:cNvSpPr/>
          <p:nvPr/>
        </p:nvSpPr>
        <p:spPr>
          <a:xfrm>
            <a:off x="395288" y="3176874"/>
            <a:ext cx="1224384" cy="165036"/>
          </a:xfrm>
          <a:prstGeom prst="accentCallout1">
            <a:avLst>
              <a:gd name="adj1" fmla="val 91503"/>
              <a:gd name="adj2" fmla="val 105572"/>
              <a:gd name="adj3" fmla="val 121733"/>
              <a:gd name="adj4" fmla="val 308364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600" dirty="0"/>
              <a:t>ONCF</a:t>
            </a:r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4233106" y="522920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Line Callout 1 (Accent Bar) 74"/>
          <p:cNvSpPr/>
          <p:nvPr/>
        </p:nvSpPr>
        <p:spPr>
          <a:xfrm>
            <a:off x="2051720" y="4488100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459374"/>
              <a:gd name="adj4" fmla="val 145434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Thalys</a:t>
            </a:r>
            <a:endParaRPr lang="en-US" sz="600" dirty="0"/>
          </a:p>
        </p:txBody>
      </p:sp>
      <p:sp>
        <p:nvSpPr>
          <p:cNvPr id="76" name="Oval 75"/>
          <p:cNvSpPr>
            <a:spLocks noChangeAspect="1"/>
          </p:cNvSpPr>
          <p:nvPr/>
        </p:nvSpPr>
        <p:spPr>
          <a:xfrm>
            <a:off x="5076056" y="2646437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Line Callout 1 (Accent Bar) 76"/>
          <p:cNvSpPr/>
          <p:nvPr/>
        </p:nvSpPr>
        <p:spPr>
          <a:xfrm>
            <a:off x="7621664" y="2471876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143407"/>
              <a:gd name="adj4" fmla="val -21527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JSC RZD /  FPC</a:t>
            </a:r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4716016" y="512522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ine Callout 1 (Accent Bar) 72"/>
          <p:cNvSpPr/>
          <p:nvPr/>
        </p:nvSpPr>
        <p:spPr>
          <a:xfrm>
            <a:off x="5508104" y="4653136"/>
            <a:ext cx="1224484" cy="165036"/>
          </a:xfrm>
          <a:prstGeom prst="accentCallout1">
            <a:avLst>
              <a:gd name="adj1" fmla="val 92736"/>
              <a:gd name="adj2" fmla="val -3844"/>
              <a:gd name="adj3" fmla="val 298111"/>
              <a:gd name="adj4" fmla="val -5917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PKP Intercity</a:t>
            </a: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5904148" y="3537012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Line Callout 1 (Accent Bar) 78"/>
          <p:cNvSpPr/>
          <p:nvPr/>
        </p:nvSpPr>
        <p:spPr>
          <a:xfrm>
            <a:off x="7596336" y="3984044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-246993"/>
              <a:gd name="adj4" fmla="val -14363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Indian Railways</a:t>
            </a:r>
          </a:p>
        </p:txBody>
      </p:sp>
    </p:spTree>
    <p:extLst>
      <p:ext uri="{BB962C8B-B14F-4D97-AF65-F5344CB8AC3E}">
        <p14:creationId xmlns:p14="http://schemas.microsoft.com/office/powerpoint/2010/main" val="1910811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 participating in additional peer review of recommendations</a:t>
            </a:r>
          </a:p>
        </p:txBody>
      </p:sp>
      <p:pic>
        <p:nvPicPr>
          <p:cNvPr id="15" name="Picture 7" descr="http://vignette4.wikia.nocookie.net/criticalmass/images/1/1e/World_map.png/revision/latest?cb=200801221607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925" y="1268762"/>
            <a:ext cx="7201477" cy="4752975"/>
          </a:xfrm>
          <a:prstGeom prst="rect">
            <a:avLst/>
          </a:prstGeom>
          <a:noFill/>
        </p:spPr>
      </p:pic>
      <p:sp>
        <p:nvSpPr>
          <p:cNvPr id="18" name="Oval 17"/>
          <p:cNvSpPr>
            <a:spLocks noChangeAspect="1"/>
          </p:cNvSpPr>
          <p:nvPr/>
        </p:nvSpPr>
        <p:spPr>
          <a:xfrm>
            <a:off x="4022416" y="564210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3779912" y="5727825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7092280" y="3198020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860032" y="494107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Callout 1 (Accent Bar) 22"/>
          <p:cNvSpPr/>
          <p:nvPr/>
        </p:nvSpPr>
        <p:spPr>
          <a:xfrm>
            <a:off x="7609140" y="3407882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-92664"/>
              <a:gd name="adj4" fmla="val -38687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West Japan Railway Company</a:t>
            </a:r>
          </a:p>
        </p:txBody>
      </p:sp>
      <p:sp>
        <p:nvSpPr>
          <p:cNvPr id="25" name="Line Callout 1 (Accent Bar) 24"/>
          <p:cNvSpPr/>
          <p:nvPr/>
        </p:nvSpPr>
        <p:spPr>
          <a:xfrm>
            <a:off x="5508104" y="4437112"/>
            <a:ext cx="1224484" cy="165036"/>
          </a:xfrm>
          <a:prstGeom prst="accentCallout1">
            <a:avLst>
              <a:gd name="adj1" fmla="val 92736"/>
              <a:gd name="adj2" fmla="val -3844"/>
              <a:gd name="adj3" fmla="val 325045"/>
              <a:gd name="adj4" fmla="val -4932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JSC “LITHUANIAN RAILWAYS”</a:t>
            </a:r>
          </a:p>
        </p:txBody>
      </p:sp>
      <p:sp>
        <p:nvSpPr>
          <p:cNvPr id="26" name="Line Callout 1 (Accent Bar) 25"/>
          <p:cNvSpPr/>
          <p:nvPr/>
        </p:nvSpPr>
        <p:spPr>
          <a:xfrm>
            <a:off x="5508104" y="4869160"/>
            <a:ext cx="1224484" cy="165036"/>
          </a:xfrm>
          <a:prstGeom prst="accentCallout1">
            <a:avLst>
              <a:gd name="adj1" fmla="val 49630"/>
              <a:gd name="adj2" fmla="val -4960"/>
              <a:gd name="adj3" fmla="val 319551"/>
              <a:gd name="adj4" fmla="val -74246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ÖBB</a:t>
            </a:r>
          </a:p>
        </p:txBody>
      </p:sp>
      <p:sp>
        <p:nvSpPr>
          <p:cNvPr id="27" name="Line Callout 1 (Accent Bar) 26"/>
          <p:cNvSpPr/>
          <p:nvPr/>
        </p:nvSpPr>
        <p:spPr>
          <a:xfrm>
            <a:off x="2051721" y="5954006"/>
            <a:ext cx="1515406" cy="257369"/>
          </a:xfrm>
          <a:prstGeom prst="accentCallout1">
            <a:avLst>
              <a:gd name="adj1" fmla="val 65065"/>
              <a:gd name="adj2" fmla="val 104497"/>
              <a:gd name="adj3" fmla="val -30907"/>
              <a:gd name="adj4" fmla="val 12522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Administrador</a:t>
            </a:r>
            <a:r>
              <a:rPr lang="en-US" sz="600" dirty="0"/>
              <a:t> de </a:t>
            </a:r>
            <a:r>
              <a:rPr lang="en-US" sz="600" dirty="0" err="1"/>
              <a:t>Infraestructuras</a:t>
            </a:r>
            <a:r>
              <a:rPr lang="en-US" sz="600" dirty="0"/>
              <a:t> </a:t>
            </a:r>
            <a:r>
              <a:rPr lang="en-US" sz="600" dirty="0" err="1"/>
              <a:t>Ferroviarias</a:t>
            </a:r>
            <a:endParaRPr lang="en-US" sz="600" dirty="0"/>
          </a:p>
        </p:txBody>
      </p:sp>
      <p:sp>
        <p:nvSpPr>
          <p:cNvPr id="28" name="Line Callout 1 (Accent Bar) 27"/>
          <p:cNvSpPr/>
          <p:nvPr/>
        </p:nvSpPr>
        <p:spPr>
          <a:xfrm>
            <a:off x="2051721" y="5174324"/>
            <a:ext cx="1515406" cy="257369"/>
          </a:xfrm>
          <a:prstGeom prst="accentCallout1">
            <a:avLst>
              <a:gd name="adj1" fmla="val 63127"/>
              <a:gd name="adj2" fmla="val 104361"/>
              <a:gd name="adj3" fmla="val 187918"/>
              <a:gd name="adj4" fmla="val 13177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EUSKOTRENBIDEAK-FERROCARRILES</a:t>
            </a:r>
          </a:p>
          <a:p>
            <a:pPr algn="r"/>
            <a:r>
              <a:rPr lang="en-US" sz="600" dirty="0"/>
              <a:t>VASCOS S.A.</a:t>
            </a: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4391980" y="5445126"/>
            <a:ext cx="72000" cy="72000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ine Callout 1 (Accent Bar) 29"/>
          <p:cNvSpPr/>
          <p:nvPr/>
        </p:nvSpPr>
        <p:spPr>
          <a:xfrm>
            <a:off x="2051721" y="4941070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320322"/>
              <a:gd name="adj4" fmla="val 154605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SBB</a:t>
            </a: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2915816" y="2852838"/>
            <a:ext cx="108012" cy="108012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ine Callout 1 (Accent Bar) 31"/>
          <p:cNvSpPr/>
          <p:nvPr/>
        </p:nvSpPr>
        <p:spPr>
          <a:xfrm>
            <a:off x="398015" y="1628702"/>
            <a:ext cx="644975" cy="165036"/>
          </a:xfrm>
          <a:prstGeom prst="accentCallout1">
            <a:avLst>
              <a:gd name="adj1" fmla="val 91503"/>
              <a:gd name="adj2" fmla="val 105572"/>
              <a:gd name="adj3" fmla="val 765178"/>
              <a:gd name="adj4" fmla="val 392639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VIA Rail Canada</a:t>
            </a: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4718395" y="5354074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4572000" y="5373118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Line Callout 1 (Accent Bar) 34"/>
          <p:cNvSpPr/>
          <p:nvPr/>
        </p:nvSpPr>
        <p:spPr>
          <a:xfrm>
            <a:off x="5508104" y="5085184"/>
            <a:ext cx="1224484" cy="165036"/>
          </a:xfrm>
          <a:prstGeom prst="accentCallout1">
            <a:avLst>
              <a:gd name="adj1" fmla="val 55166"/>
              <a:gd name="adj2" fmla="val -4847"/>
              <a:gd name="adj3" fmla="val 175914"/>
              <a:gd name="adj4" fmla="val -58086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ZSSK / ZSSK Cargo</a:t>
            </a: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3959932" y="5733158"/>
            <a:ext cx="72000" cy="72000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Line Callout 1 (Accent Bar) 36"/>
          <p:cNvSpPr/>
          <p:nvPr/>
        </p:nvSpPr>
        <p:spPr>
          <a:xfrm>
            <a:off x="2051721" y="5499907"/>
            <a:ext cx="1515406" cy="165036"/>
          </a:xfrm>
          <a:prstGeom prst="accentCallout1">
            <a:avLst>
              <a:gd name="adj1" fmla="val 81908"/>
              <a:gd name="adj2" fmla="val 104509"/>
              <a:gd name="adj3" fmla="val 158692"/>
              <a:gd name="adj4" fmla="val 126676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Renfe-Operadora</a:t>
            </a:r>
            <a:endParaRPr lang="en-US" sz="600" dirty="0"/>
          </a:p>
        </p:txBody>
      </p:sp>
      <p:sp>
        <p:nvSpPr>
          <p:cNvPr id="38" name="Rectangle 37"/>
          <p:cNvSpPr/>
          <p:nvPr/>
        </p:nvSpPr>
        <p:spPr>
          <a:xfrm>
            <a:off x="4139952" y="2610526"/>
            <a:ext cx="936104" cy="720080"/>
          </a:xfrm>
          <a:prstGeom prst="rect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5724128" y="2852838"/>
            <a:ext cx="108012" cy="108012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ine Callout 1 (Accent Bar) 39"/>
          <p:cNvSpPr/>
          <p:nvPr/>
        </p:nvSpPr>
        <p:spPr>
          <a:xfrm>
            <a:off x="7609140" y="2780830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79938"/>
              <a:gd name="adj4" fmla="val -158161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JSC NC Kazakhstan </a:t>
            </a:r>
            <a:r>
              <a:rPr lang="en-US" sz="600" dirty="0" err="1"/>
              <a:t>temir</a:t>
            </a:r>
            <a:r>
              <a:rPr lang="en-US" sz="600" dirty="0"/>
              <a:t> </a:t>
            </a:r>
            <a:r>
              <a:rPr lang="en-US" sz="600" dirty="0" err="1"/>
              <a:t>zholy</a:t>
            </a:r>
            <a:endParaRPr lang="en-US" sz="600" dirty="0"/>
          </a:p>
        </p:txBody>
      </p:sp>
      <p:sp>
        <p:nvSpPr>
          <p:cNvPr id="41" name="Line Callout 1 (Accent Bar) 40"/>
          <p:cNvSpPr/>
          <p:nvPr/>
        </p:nvSpPr>
        <p:spPr>
          <a:xfrm>
            <a:off x="7608216" y="1628702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512846"/>
              <a:gd name="adj4" fmla="val -26754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Norwegian National Rail </a:t>
            </a: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4491981" y="2432761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4622310" y="549955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Line Callout 1 (Accent Bar) 43"/>
          <p:cNvSpPr/>
          <p:nvPr/>
        </p:nvSpPr>
        <p:spPr>
          <a:xfrm>
            <a:off x="5508104" y="5604962"/>
            <a:ext cx="1224484" cy="165036"/>
          </a:xfrm>
          <a:prstGeom prst="accentCallout1">
            <a:avLst>
              <a:gd name="adj1" fmla="val 56363"/>
              <a:gd name="adj2" fmla="val -5167"/>
              <a:gd name="adj3" fmla="val -49306"/>
              <a:gd name="adj4" fmla="val -69083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HŽ CARGO </a:t>
            </a:r>
            <a:r>
              <a:rPr lang="en-US" sz="600" dirty="0" err="1"/>
              <a:t>d.o.o</a:t>
            </a:r>
            <a:r>
              <a:rPr lang="en-US" sz="600" dirty="0"/>
              <a:t>.</a:t>
            </a: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4937001" y="4845275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ine Callout 1 (Accent Bar) 45"/>
          <p:cNvSpPr/>
          <p:nvPr/>
        </p:nvSpPr>
        <p:spPr>
          <a:xfrm>
            <a:off x="5508104" y="4221088"/>
            <a:ext cx="1224484" cy="165036"/>
          </a:xfrm>
          <a:prstGeom prst="accentCallout1">
            <a:avLst>
              <a:gd name="adj1" fmla="val 80158"/>
              <a:gd name="adj2" fmla="val -4796"/>
              <a:gd name="adj3" fmla="val 379319"/>
              <a:gd name="adj4" fmla="val -4179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LATVIAN RAILWAY</a:t>
            </a: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5028020" y="3248882"/>
            <a:ext cx="108012" cy="108012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ine Callout 1 (Accent Bar) 47"/>
          <p:cNvSpPr/>
          <p:nvPr/>
        </p:nvSpPr>
        <p:spPr>
          <a:xfrm>
            <a:off x="7596336" y="3695914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-243146"/>
              <a:gd name="adj4" fmla="val -220343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Israel Railways</a:t>
            </a:r>
          </a:p>
        </p:txBody>
      </p:sp>
      <p:sp>
        <p:nvSpPr>
          <p:cNvPr id="49" name="Line Callout 1 (Accent Bar) 48"/>
          <p:cNvSpPr/>
          <p:nvPr/>
        </p:nvSpPr>
        <p:spPr>
          <a:xfrm>
            <a:off x="7596336" y="3140870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31271"/>
              <a:gd name="adj4" fmla="val -35481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East Japan Railway Company</a:t>
            </a:r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7164288" y="3140870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4801358" y="5347885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4644008" y="2420790"/>
            <a:ext cx="108012" cy="108012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Line Callout 1 (Accent Bar) 53"/>
          <p:cNvSpPr/>
          <p:nvPr/>
        </p:nvSpPr>
        <p:spPr>
          <a:xfrm>
            <a:off x="7621664" y="1895714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360479"/>
              <a:gd name="adj4" fmla="val -258081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 err="1"/>
              <a:t>Trafikverket</a:t>
            </a:r>
            <a:endParaRPr lang="en-US" sz="600" dirty="0"/>
          </a:p>
        </p:txBody>
      </p:sp>
      <p:sp>
        <p:nvSpPr>
          <p:cNvPr id="55" name="Line Callout 1 (Accent Bar) 54"/>
          <p:cNvSpPr/>
          <p:nvPr/>
        </p:nvSpPr>
        <p:spPr>
          <a:xfrm>
            <a:off x="7621664" y="2183746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255950"/>
              <a:gd name="adj4" fmla="val -26190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SJ AB</a:t>
            </a:r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4608004" y="2564806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4465692" y="5100042"/>
            <a:ext cx="72000" cy="72000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Line Callout 1 (Accent Bar) 57"/>
          <p:cNvSpPr/>
          <p:nvPr/>
        </p:nvSpPr>
        <p:spPr>
          <a:xfrm>
            <a:off x="2051720" y="4221088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540174"/>
              <a:gd name="adj4" fmla="val 159262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Deutsche </a:t>
            </a:r>
            <a:r>
              <a:rPr lang="en-US" sz="600" dirty="0" err="1"/>
              <a:t>Bahn</a:t>
            </a:r>
            <a:endParaRPr lang="en-US" sz="600" dirty="0"/>
          </a:p>
        </p:txBody>
      </p:sp>
      <p:sp>
        <p:nvSpPr>
          <p:cNvPr id="60" name="Line Callout 1 (Accent Bar) 59"/>
          <p:cNvSpPr/>
          <p:nvPr/>
        </p:nvSpPr>
        <p:spPr>
          <a:xfrm>
            <a:off x="2051720" y="5733158"/>
            <a:ext cx="1515406" cy="165036"/>
          </a:xfrm>
          <a:prstGeom prst="accentCallout1">
            <a:avLst>
              <a:gd name="adj1" fmla="val 65065"/>
              <a:gd name="adj2" fmla="val 104497"/>
              <a:gd name="adj3" fmla="val 30949"/>
              <a:gd name="adj4" fmla="val 11391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Comboios</a:t>
            </a:r>
            <a:r>
              <a:rPr lang="en-US" sz="600" dirty="0"/>
              <a:t> de Portugal</a:t>
            </a: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3914403" y="5805166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4521076" y="3259362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Line Callout 1 (Accent Bar) 58"/>
          <p:cNvSpPr/>
          <p:nvPr/>
        </p:nvSpPr>
        <p:spPr>
          <a:xfrm>
            <a:off x="395288" y="2903826"/>
            <a:ext cx="1204424" cy="165036"/>
          </a:xfrm>
          <a:prstGeom prst="accentCallout1">
            <a:avLst>
              <a:gd name="adj1" fmla="val 91503"/>
              <a:gd name="adj2" fmla="val 105572"/>
              <a:gd name="adj3" fmla="val 249593"/>
              <a:gd name="adj4" fmla="val 34570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TUNISIAN NATIONAL RAILWAY</a:t>
            </a: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5004048" y="5805166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Line Callout 1 (Accent Bar) 62"/>
          <p:cNvSpPr/>
          <p:nvPr/>
        </p:nvSpPr>
        <p:spPr>
          <a:xfrm>
            <a:off x="5508104" y="6033890"/>
            <a:ext cx="1224484" cy="165036"/>
          </a:xfrm>
          <a:prstGeom prst="accentCallout1">
            <a:avLst>
              <a:gd name="adj1" fmla="val 56363"/>
              <a:gd name="adj2" fmla="val -5167"/>
              <a:gd name="adj3" fmla="val -113160"/>
              <a:gd name="adj4" fmla="val -37439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TCCD</a:t>
            </a: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4175956" y="5363593"/>
            <a:ext cx="72000" cy="72000"/>
          </a:xfrm>
          <a:prstGeom prst="ellipse">
            <a:avLst/>
          </a:prstGeom>
          <a:solidFill>
            <a:srgbClr val="3DB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Line Callout 1 (Accent Bar) 64"/>
          <p:cNvSpPr/>
          <p:nvPr/>
        </p:nvSpPr>
        <p:spPr>
          <a:xfrm>
            <a:off x="2051720" y="4725046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407431"/>
              <a:gd name="adj4" fmla="val 141662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3D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/>
              <a:t>SNCF</a:t>
            </a:r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4487292" y="539007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Line Callout 1 (Accent Bar) 66"/>
          <p:cNvSpPr/>
          <p:nvPr/>
        </p:nvSpPr>
        <p:spPr>
          <a:xfrm>
            <a:off x="5508104" y="5301112"/>
            <a:ext cx="1224484" cy="257369"/>
          </a:xfrm>
          <a:prstGeom prst="accentCallout1">
            <a:avLst>
              <a:gd name="adj1" fmla="val 80158"/>
              <a:gd name="adj2" fmla="val -4796"/>
              <a:gd name="adj3" fmla="val 50774"/>
              <a:gd name="adj4" fmla="val -80004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600" dirty="0"/>
              <a:t>Graz-</a:t>
            </a:r>
            <a:r>
              <a:rPr lang="de-DE" sz="600" dirty="0" err="1"/>
              <a:t>Köflacher</a:t>
            </a:r>
            <a:r>
              <a:rPr lang="de-DE" sz="600" dirty="0"/>
              <a:t> Bahn</a:t>
            </a:r>
          </a:p>
          <a:p>
            <a:pPr algn="ctr"/>
            <a:r>
              <a:rPr lang="de-DE" sz="600" dirty="0"/>
              <a:t>und Busbetrieb GmbH</a:t>
            </a:r>
            <a:endParaRPr lang="en-US" sz="600" dirty="0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4554416" y="5453918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ine Callout 1 (Accent Bar) 69"/>
          <p:cNvSpPr/>
          <p:nvPr/>
        </p:nvSpPr>
        <p:spPr>
          <a:xfrm>
            <a:off x="5508104" y="5821532"/>
            <a:ext cx="1224484" cy="165036"/>
          </a:xfrm>
          <a:prstGeom prst="accentCallout1">
            <a:avLst>
              <a:gd name="adj1" fmla="val 80158"/>
              <a:gd name="adj2" fmla="val -4796"/>
              <a:gd name="adj3" fmla="val -189837"/>
              <a:gd name="adj4" fmla="val -73981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SLOVENSKE ŽELEZNICE, </a:t>
            </a:r>
            <a:r>
              <a:rPr lang="en-US" sz="600" dirty="0" err="1"/>
              <a:t>d.o.o</a:t>
            </a:r>
            <a:r>
              <a:rPr lang="en-US" sz="600" dirty="0"/>
              <a:t>.</a:t>
            </a:r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4166328" y="3312934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ine Callout 1 (Accent Bar) 70"/>
          <p:cNvSpPr/>
          <p:nvPr/>
        </p:nvSpPr>
        <p:spPr>
          <a:xfrm>
            <a:off x="395288" y="3176874"/>
            <a:ext cx="1224384" cy="165036"/>
          </a:xfrm>
          <a:prstGeom prst="accentCallout1">
            <a:avLst>
              <a:gd name="adj1" fmla="val 91503"/>
              <a:gd name="adj2" fmla="val 105572"/>
              <a:gd name="adj3" fmla="val 121733"/>
              <a:gd name="adj4" fmla="val 308364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007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600" dirty="0"/>
              <a:t>ONCF</a:t>
            </a:r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4233106" y="522920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Line Callout 1 (Accent Bar) 74"/>
          <p:cNvSpPr/>
          <p:nvPr/>
        </p:nvSpPr>
        <p:spPr>
          <a:xfrm>
            <a:off x="2051720" y="4488100"/>
            <a:ext cx="1515406" cy="165036"/>
          </a:xfrm>
          <a:prstGeom prst="accentCallout1">
            <a:avLst>
              <a:gd name="adj1" fmla="val 74895"/>
              <a:gd name="adj2" fmla="val 104358"/>
              <a:gd name="adj3" fmla="val 459374"/>
              <a:gd name="adj4" fmla="val 145434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r"/>
            <a:r>
              <a:rPr lang="en-US" sz="600" dirty="0" err="1"/>
              <a:t>Thalys</a:t>
            </a:r>
            <a:endParaRPr lang="en-US" sz="600" dirty="0"/>
          </a:p>
        </p:txBody>
      </p:sp>
      <p:sp>
        <p:nvSpPr>
          <p:cNvPr id="76" name="Oval 75"/>
          <p:cNvSpPr>
            <a:spLocks noChangeAspect="1"/>
          </p:cNvSpPr>
          <p:nvPr/>
        </p:nvSpPr>
        <p:spPr>
          <a:xfrm>
            <a:off x="5076056" y="2646437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Line Callout 1 (Accent Bar) 76"/>
          <p:cNvSpPr/>
          <p:nvPr/>
        </p:nvSpPr>
        <p:spPr>
          <a:xfrm>
            <a:off x="7621664" y="2471876"/>
            <a:ext cx="1126800" cy="165036"/>
          </a:xfrm>
          <a:prstGeom prst="accentCallout1">
            <a:avLst>
              <a:gd name="adj1" fmla="val 18750"/>
              <a:gd name="adj2" fmla="val -8333"/>
              <a:gd name="adj3" fmla="val 143407"/>
              <a:gd name="adj4" fmla="val -215275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JSC RZD /  FPC</a:t>
            </a:r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4716016" y="5125220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ine Callout 1 (Accent Bar) 72"/>
          <p:cNvSpPr/>
          <p:nvPr/>
        </p:nvSpPr>
        <p:spPr>
          <a:xfrm>
            <a:off x="5508104" y="4653136"/>
            <a:ext cx="1224484" cy="165036"/>
          </a:xfrm>
          <a:prstGeom prst="accentCallout1">
            <a:avLst>
              <a:gd name="adj1" fmla="val 92736"/>
              <a:gd name="adj2" fmla="val -3844"/>
              <a:gd name="adj3" fmla="val 298111"/>
              <a:gd name="adj4" fmla="val -59178"/>
            </a:avLst>
          </a:prstGeom>
          <a:solidFill>
            <a:schemeClr val="tx1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600" dirty="0"/>
              <a:t>PKP Intercity</a:t>
            </a: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5904148" y="3537012"/>
            <a:ext cx="108012" cy="108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Line Callout 1 (Accent Bar) 78"/>
          <p:cNvSpPr/>
          <p:nvPr/>
        </p:nvSpPr>
        <p:spPr>
          <a:xfrm>
            <a:off x="7596336" y="3984044"/>
            <a:ext cx="1125876" cy="165036"/>
          </a:xfrm>
          <a:prstGeom prst="accentCallout1">
            <a:avLst>
              <a:gd name="adj1" fmla="val 18750"/>
              <a:gd name="adj2" fmla="val -8333"/>
              <a:gd name="adj3" fmla="val -246993"/>
              <a:gd name="adj4" fmla="val -143638"/>
            </a:avLst>
          </a:prstGeom>
          <a:solidFill>
            <a:schemeClr val="tx1">
              <a:lumMod val="60000"/>
              <a:lumOff val="40000"/>
            </a:schemeClr>
          </a:solidFill>
          <a:ln w="3175">
            <a:solidFill>
              <a:srgbClr val="007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36000" rIns="36000" bIns="36000" rtlCol="0" anchor="ctr">
            <a:noAutofit/>
          </a:bodyPr>
          <a:lstStyle/>
          <a:p>
            <a:r>
              <a:rPr lang="en-US" sz="600" dirty="0"/>
              <a:t>Indian Railways</a:t>
            </a:r>
          </a:p>
        </p:txBody>
      </p:sp>
      <p:pic>
        <p:nvPicPr>
          <p:cNvPr id="81" name="Picture 2" descr="C:\Users\Jochen_G\Documents\Eigene\COLPOF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87" y="4437112"/>
            <a:ext cx="1152079" cy="465680"/>
          </a:xfrm>
          <a:prstGeom prst="rect">
            <a:avLst/>
          </a:prstGeom>
          <a:noFill/>
        </p:spPr>
      </p:pic>
      <p:pic>
        <p:nvPicPr>
          <p:cNvPr id="82" name="Picture 4" descr="Afficher l'image d'origin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251" y="5013177"/>
            <a:ext cx="792088" cy="865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5421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Afficher l'image d'ori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196754"/>
            <a:ext cx="792088" cy="86527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 for Crisis Management</a:t>
            </a:r>
            <a:br>
              <a:rPr lang="en-US" dirty="0"/>
            </a:br>
            <a:r>
              <a:rPr lang="en-US" b="0" dirty="0"/>
              <a:t>A joint approach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971600" y="1246957"/>
            <a:ext cx="7200800" cy="2686101"/>
            <a:chOff x="200025" y="2154197"/>
            <a:chExt cx="9505950" cy="3545986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gray">
            <a:xfrm>
              <a:off x="4953000" y="2154197"/>
              <a:ext cx="4752975" cy="1851066"/>
            </a:xfrm>
            <a:prstGeom prst="rect">
              <a:avLst/>
            </a:prstGeom>
            <a:noFill/>
            <a:ln w="952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r"/>
              <a:endParaRPr lang="de-DE" sz="1200" dirty="0">
                <a:latin typeface="DB Office" pitchFamily="34" charset="0"/>
              </a:endParaRPr>
            </a:p>
            <a:p>
              <a:pPr algn="r"/>
              <a:endParaRPr lang="de-DE" sz="1200" dirty="0">
                <a:latin typeface="DB Office" pitchFamily="34" charset="0"/>
              </a:endParaRPr>
            </a:p>
            <a:p>
              <a:pPr algn="r"/>
              <a:endParaRPr lang="de-DE" sz="1200" dirty="0">
                <a:latin typeface="DB Office" pitchFamily="34" charset="0"/>
              </a:endParaRPr>
            </a:p>
            <a:p>
              <a:pPr algn="r"/>
              <a:r>
                <a:rPr lang="de-DE" sz="1200" dirty="0" err="1">
                  <a:latin typeface="DB Office" pitchFamily="34" charset="0"/>
                </a:rPr>
                <a:t>Perspective</a:t>
              </a:r>
              <a:r>
                <a:rPr lang="de-DE" sz="1200" dirty="0">
                  <a:latin typeface="DB Office" pitchFamily="34" charset="0"/>
                </a:rPr>
                <a:t> </a:t>
              </a:r>
              <a:r>
                <a:rPr lang="de-DE" sz="1200" dirty="0" err="1">
                  <a:latin typeface="DB Office" pitchFamily="34" charset="0"/>
                </a:rPr>
                <a:t>of</a:t>
              </a:r>
              <a:r>
                <a:rPr lang="de-DE" sz="1200" dirty="0">
                  <a:latin typeface="DB Office" pitchFamily="34" charset="0"/>
                </a:rPr>
                <a:t> urban </a:t>
              </a:r>
              <a:r>
                <a:rPr lang="de-DE" sz="1200" dirty="0" err="1">
                  <a:latin typeface="DB Office" pitchFamily="34" charset="0"/>
                </a:rPr>
                <a:t>and</a:t>
              </a:r>
              <a:r>
                <a:rPr lang="de-DE" sz="1200" dirty="0">
                  <a:latin typeface="DB Office" pitchFamily="34" charset="0"/>
                </a:rPr>
                <a:t> </a:t>
              </a:r>
            </a:p>
            <a:p>
              <a:pPr algn="r"/>
              <a:r>
                <a:rPr lang="de-DE" sz="1200" dirty="0">
                  <a:latin typeface="DB Office" pitchFamily="34" charset="0"/>
                </a:rPr>
                <a:t>passenger </a:t>
              </a:r>
              <a:r>
                <a:rPr lang="de-DE" sz="1200" dirty="0" err="1">
                  <a:latin typeface="DB Office" pitchFamily="34" charset="0"/>
                </a:rPr>
                <a:t>operators</a:t>
              </a:r>
              <a:r>
                <a:rPr lang="de-DE" sz="1200" dirty="0">
                  <a:latin typeface="DB Office" pitchFamily="34" charset="0"/>
                </a:rPr>
                <a:t> </a:t>
              </a:r>
              <a:endParaRPr lang="en-US" sz="1200" dirty="0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>
              <a:off x="200025" y="2154197"/>
              <a:ext cx="4752975" cy="1851066"/>
            </a:xfrm>
            <a:prstGeom prst="rect">
              <a:avLst/>
            </a:prstGeom>
            <a:noFill/>
            <a:ln w="952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endParaRPr lang="de-DE" sz="1200" dirty="0">
                <a:latin typeface="DB Office" pitchFamily="34" charset="0"/>
              </a:endParaRPr>
            </a:p>
            <a:p>
              <a:endParaRPr lang="de-DE" sz="1200" dirty="0">
                <a:latin typeface="DB Office" pitchFamily="34" charset="0"/>
              </a:endParaRPr>
            </a:p>
            <a:p>
              <a:endParaRPr lang="de-DE" sz="1200" dirty="0">
                <a:latin typeface="DB Office" pitchFamily="34" charset="0"/>
              </a:endParaRPr>
            </a:p>
            <a:p>
              <a:r>
                <a:rPr lang="de-DE" sz="1200" dirty="0">
                  <a:latin typeface="DB Office" pitchFamily="34" charset="0"/>
                </a:rPr>
                <a:t>European Police </a:t>
              </a:r>
              <a:r>
                <a:rPr lang="de-DE" sz="1200" dirty="0" err="1">
                  <a:latin typeface="DB Office" pitchFamily="34" charset="0"/>
                </a:rPr>
                <a:t>and</a:t>
              </a:r>
              <a:endParaRPr lang="de-DE" sz="1200" dirty="0">
                <a:latin typeface="DB Office" pitchFamily="34" charset="0"/>
              </a:endParaRPr>
            </a:p>
            <a:p>
              <a:r>
                <a:rPr lang="de-DE" sz="1200" dirty="0">
                  <a:latin typeface="DB Office" pitchFamily="34" charset="0"/>
                </a:rPr>
                <a:t>operational </a:t>
              </a:r>
              <a:r>
                <a:rPr lang="de-DE" sz="1200" dirty="0" err="1">
                  <a:latin typeface="DB Office" pitchFamily="34" charset="0"/>
                </a:rPr>
                <a:t>perspective</a:t>
              </a:r>
              <a:endParaRPr lang="en-US" sz="1200" dirty="0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gray">
            <a:xfrm>
              <a:off x="3008313" y="4005263"/>
              <a:ext cx="3889375" cy="1694920"/>
            </a:xfrm>
            <a:prstGeom prst="rect">
              <a:avLst/>
            </a:prstGeom>
            <a:noFill/>
            <a:ln w="952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/>
              <a:endParaRPr lang="de-DE" sz="1200" dirty="0">
                <a:latin typeface="DB Office" pitchFamily="34" charset="0"/>
              </a:endParaRPr>
            </a:p>
            <a:p>
              <a:pPr algn="ctr"/>
              <a:endParaRPr lang="de-DE" sz="1200" dirty="0">
                <a:latin typeface="DB Office" pitchFamily="34" charset="0"/>
              </a:endParaRPr>
            </a:p>
            <a:p>
              <a:pPr algn="ctr"/>
              <a:endParaRPr lang="de-DE" sz="1200" dirty="0">
                <a:latin typeface="DB Office" pitchFamily="34" charset="0"/>
              </a:endParaRPr>
            </a:p>
            <a:p>
              <a:pPr algn="ctr"/>
              <a:endParaRPr lang="de-DE" sz="1200" dirty="0">
                <a:latin typeface="DB Office" pitchFamily="34" charset="0"/>
              </a:endParaRPr>
            </a:p>
            <a:p>
              <a:pPr algn="ctr"/>
              <a:r>
                <a:rPr lang="de-DE" sz="1200" dirty="0">
                  <a:latin typeface="DB Office" pitchFamily="34" charset="0"/>
                </a:rPr>
                <a:t>Strategic, World Wide </a:t>
              </a:r>
              <a:r>
                <a:rPr lang="de-DE" sz="1200" dirty="0" err="1">
                  <a:latin typeface="DB Office" pitchFamily="34" charset="0"/>
                </a:rPr>
                <a:t>and</a:t>
              </a:r>
              <a:r>
                <a:rPr lang="de-DE" sz="1200" dirty="0">
                  <a:latin typeface="DB Office" pitchFamily="34" charset="0"/>
                </a:rPr>
                <a:t> Operators</a:t>
              </a:r>
            </a:p>
            <a:p>
              <a:pPr algn="ctr"/>
              <a:r>
                <a:rPr lang="de-DE" sz="1200" dirty="0" err="1">
                  <a:latin typeface="DB Office" pitchFamily="34" charset="0"/>
                </a:rPr>
                <a:t>Perspective</a:t>
              </a:r>
              <a:r>
                <a:rPr lang="de-DE" sz="1200" dirty="0">
                  <a:latin typeface="DB Office" pitchFamily="34" charset="0"/>
                </a:rPr>
                <a:t> </a:t>
              </a:r>
              <a:endParaRPr lang="en-US" sz="1200" dirty="0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gray">
            <a:xfrm>
              <a:off x="3008313" y="2154197"/>
              <a:ext cx="3889375" cy="1851066"/>
            </a:xfrm>
            <a:prstGeom prst="triangle">
              <a:avLst>
                <a:gd name="adj" fmla="val 50000"/>
              </a:avLst>
            </a:prstGeom>
            <a:solidFill>
              <a:srgbClr val="007CB4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endParaRPr lang="de-DE" sz="1200">
                <a:latin typeface="DB Office" pitchFamily="34" charset="0"/>
              </a:endParaRPr>
            </a:p>
          </p:txBody>
        </p:sp>
        <p:grpSp>
          <p:nvGrpSpPr>
            <p:cNvPr id="9" name="Group 7"/>
            <p:cNvGrpSpPr>
              <a:grpSpLocks/>
            </p:cNvGrpSpPr>
            <p:nvPr/>
          </p:nvGrpSpPr>
          <p:grpSpPr bwMode="gray">
            <a:xfrm>
              <a:off x="4160838" y="2492375"/>
              <a:ext cx="1476375" cy="1404938"/>
              <a:chOff x="2574" y="1467"/>
              <a:chExt cx="960" cy="885"/>
            </a:xfrm>
            <a:solidFill>
              <a:schemeClr val="bg2"/>
            </a:solidFill>
          </p:grpSpPr>
          <p:sp>
            <p:nvSpPr>
              <p:cNvPr id="10" name="Freeform 8"/>
              <p:cNvSpPr>
                <a:spLocks/>
              </p:cNvSpPr>
              <p:nvPr/>
            </p:nvSpPr>
            <p:spPr bwMode="gray">
              <a:xfrm>
                <a:off x="2646" y="1467"/>
                <a:ext cx="798" cy="375"/>
              </a:xfrm>
              <a:custGeom>
                <a:avLst/>
                <a:gdLst>
                  <a:gd name="T0" fmla="*/ 983 w 1553"/>
                  <a:gd name="T1" fmla="*/ 584 h 753"/>
                  <a:gd name="T2" fmla="*/ 1417 w 1553"/>
                  <a:gd name="T3" fmla="*/ 541 h 753"/>
                  <a:gd name="T4" fmla="*/ 1552 w 1553"/>
                  <a:gd name="T5" fmla="*/ 150 h 753"/>
                  <a:gd name="T6" fmla="*/ 1447 w 1553"/>
                  <a:gd name="T7" fmla="*/ 227 h 753"/>
                  <a:gd name="T8" fmla="*/ 1398 w 1553"/>
                  <a:gd name="T9" fmla="*/ 186 h 753"/>
                  <a:gd name="T10" fmla="*/ 1347 w 1553"/>
                  <a:gd name="T11" fmla="*/ 149 h 753"/>
                  <a:gd name="T12" fmla="*/ 1294 w 1553"/>
                  <a:gd name="T13" fmla="*/ 116 h 753"/>
                  <a:gd name="T14" fmla="*/ 1238 w 1553"/>
                  <a:gd name="T15" fmla="*/ 87 h 753"/>
                  <a:gd name="T16" fmla="*/ 1181 w 1553"/>
                  <a:gd name="T17" fmla="*/ 61 h 753"/>
                  <a:gd name="T18" fmla="*/ 1122 w 1553"/>
                  <a:gd name="T19" fmla="*/ 41 h 753"/>
                  <a:gd name="T20" fmla="*/ 1060 w 1553"/>
                  <a:gd name="T21" fmla="*/ 23 h 753"/>
                  <a:gd name="T22" fmla="*/ 999 w 1553"/>
                  <a:gd name="T23" fmla="*/ 12 h 753"/>
                  <a:gd name="T24" fmla="*/ 936 w 1553"/>
                  <a:gd name="T25" fmla="*/ 4 h 753"/>
                  <a:gd name="T26" fmla="*/ 873 w 1553"/>
                  <a:gd name="T27" fmla="*/ 0 h 753"/>
                  <a:gd name="T28" fmla="*/ 810 w 1553"/>
                  <a:gd name="T29" fmla="*/ 2 h 753"/>
                  <a:gd name="T30" fmla="*/ 748 w 1553"/>
                  <a:gd name="T31" fmla="*/ 8 h 753"/>
                  <a:gd name="T32" fmla="*/ 685 w 1553"/>
                  <a:gd name="T33" fmla="*/ 19 h 753"/>
                  <a:gd name="T34" fmla="*/ 624 w 1553"/>
                  <a:gd name="T35" fmla="*/ 34 h 753"/>
                  <a:gd name="T36" fmla="*/ 564 w 1553"/>
                  <a:gd name="T37" fmla="*/ 53 h 753"/>
                  <a:gd name="T38" fmla="*/ 506 w 1553"/>
                  <a:gd name="T39" fmla="*/ 76 h 753"/>
                  <a:gd name="T40" fmla="*/ 449 w 1553"/>
                  <a:gd name="T41" fmla="*/ 104 h 753"/>
                  <a:gd name="T42" fmla="*/ 395 w 1553"/>
                  <a:gd name="T43" fmla="*/ 137 h 753"/>
                  <a:gd name="T44" fmla="*/ 342 w 1553"/>
                  <a:gd name="T45" fmla="*/ 172 h 753"/>
                  <a:gd name="T46" fmla="*/ 294 w 1553"/>
                  <a:gd name="T47" fmla="*/ 212 h 753"/>
                  <a:gd name="T48" fmla="*/ 248 w 1553"/>
                  <a:gd name="T49" fmla="*/ 254 h 753"/>
                  <a:gd name="T50" fmla="*/ 205 w 1553"/>
                  <a:gd name="T51" fmla="*/ 301 h 753"/>
                  <a:gd name="T52" fmla="*/ 165 w 1553"/>
                  <a:gd name="T53" fmla="*/ 350 h 753"/>
                  <a:gd name="T54" fmla="*/ 130 w 1553"/>
                  <a:gd name="T55" fmla="*/ 401 h 753"/>
                  <a:gd name="T56" fmla="*/ 98 w 1553"/>
                  <a:gd name="T57" fmla="*/ 456 h 753"/>
                  <a:gd name="T58" fmla="*/ 71 w 1553"/>
                  <a:gd name="T59" fmla="*/ 512 h 753"/>
                  <a:gd name="T60" fmla="*/ 46 w 1553"/>
                  <a:gd name="T61" fmla="*/ 570 h 753"/>
                  <a:gd name="T62" fmla="*/ 27 w 1553"/>
                  <a:gd name="T63" fmla="*/ 631 h 753"/>
                  <a:gd name="T64" fmla="*/ 11 w 1553"/>
                  <a:gd name="T65" fmla="*/ 692 h 753"/>
                  <a:gd name="T66" fmla="*/ 0 w 1553"/>
                  <a:gd name="T67" fmla="*/ 752 h 753"/>
                  <a:gd name="T68" fmla="*/ 222 w 1553"/>
                  <a:gd name="T69" fmla="*/ 608 h 753"/>
                  <a:gd name="T70" fmla="*/ 440 w 1553"/>
                  <a:gd name="T71" fmla="*/ 749 h 753"/>
                  <a:gd name="T72" fmla="*/ 455 w 1553"/>
                  <a:gd name="T73" fmla="*/ 710 h 753"/>
                  <a:gd name="T74" fmla="*/ 474 w 1553"/>
                  <a:gd name="T75" fmla="*/ 670 h 753"/>
                  <a:gd name="T76" fmla="*/ 498 w 1553"/>
                  <a:gd name="T77" fmla="*/ 632 h 753"/>
                  <a:gd name="T78" fmla="*/ 525 w 1553"/>
                  <a:gd name="T79" fmla="*/ 596 h 753"/>
                  <a:gd name="T80" fmla="*/ 556 w 1553"/>
                  <a:gd name="T81" fmla="*/ 563 h 753"/>
                  <a:gd name="T82" fmla="*/ 589 w 1553"/>
                  <a:gd name="T83" fmla="*/ 533 h 753"/>
                  <a:gd name="T84" fmla="*/ 626 w 1553"/>
                  <a:gd name="T85" fmla="*/ 507 h 753"/>
                  <a:gd name="T86" fmla="*/ 665 w 1553"/>
                  <a:gd name="T87" fmla="*/ 485 h 753"/>
                  <a:gd name="T88" fmla="*/ 706 w 1553"/>
                  <a:gd name="T89" fmla="*/ 467 h 753"/>
                  <a:gd name="T90" fmla="*/ 749 w 1553"/>
                  <a:gd name="T91" fmla="*/ 453 h 753"/>
                  <a:gd name="T92" fmla="*/ 793 w 1553"/>
                  <a:gd name="T93" fmla="*/ 443 h 753"/>
                  <a:gd name="T94" fmla="*/ 837 w 1553"/>
                  <a:gd name="T95" fmla="*/ 438 h 753"/>
                  <a:gd name="T96" fmla="*/ 882 w 1553"/>
                  <a:gd name="T97" fmla="*/ 438 h 753"/>
                  <a:gd name="T98" fmla="*/ 927 w 1553"/>
                  <a:gd name="T99" fmla="*/ 442 h 753"/>
                  <a:gd name="T100" fmla="*/ 971 w 1553"/>
                  <a:gd name="T101" fmla="*/ 450 h 753"/>
                  <a:gd name="T102" fmla="*/ 1014 w 1553"/>
                  <a:gd name="T103" fmla="*/ 464 h 753"/>
                  <a:gd name="T104" fmla="*/ 1055 w 1553"/>
                  <a:gd name="T105" fmla="*/ 480 h 753"/>
                  <a:gd name="T106" fmla="*/ 1095 w 1553"/>
                  <a:gd name="T107" fmla="*/ 502 h 753"/>
                  <a:gd name="T108" fmla="*/ 983 w 1553"/>
                  <a:gd name="T109" fmla="*/ 58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3" h="753">
                    <a:moveTo>
                      <a:pt x="983" y="584"/>
                    </a:moveTo>
                    <a:lnTo>
                      <a:pt x="1417" y="541"/>
                    </a:lnTo>
                    <a:lnTo>
                      <a:pt x="1552" y="150"/>
                    </a:lnTo>
                    <a:lnTo>
                      <a:pt x="1447" y="227"/>
                    </a:lnTo>
                    <a:lnTo>
                      <a:pt x="1398" y="186"/>
                    </a:lnTo>
                    <a:lnTo>
                      <a:pt x="1347" y="149"/>
                    </a:lnTo>
                    <a:lnTo>
                      <a:pt x="1294" y="116"/>
                    </a:lnTo>
                    <a:lnTo>
                      <a:pt x="1238" y="87"/>
                    </a:lnTo>
                    <a:lnTo>
                      <a:pt x="1181" y="61"/>
                    </a:lnTo>
                    <a:lnTo>
                      <a:pt x="1122" y="41"/>
                    </a:lnTo>
                    <a:lnTo>
                      <a:pt x="1060" y="23"/>
                    </a:lnTo>
                    <a:lnTo>
                      <a:pt x="999" y="12"/>
                    </a:lnTo>
                    <a:lnTo>
                      <a:pt x="936" y="4"/>
                    </a:lnTo>
                    <a:lnTo>
                      <a:pt x="873" y="0"/>
                    </a:lnTo>
                    <a:lnTo>
                      <a:pt x="810" y="2"/>
                    </a:lnTo>
                    <a:lnTo>
                      <a:pt x="748" y="8"/>
                    </a:lnTo>
                    <a:lnTo>
                      <a:pt x="685" y="19"/>
                    </a:lnTo>
                    <a:lnTo>
                      <a:pt x="624" y="34"/>
                    </a:lnTo>
                    <a:lnTo>
                      <a:pt x="564" y="53"/>
                    </a:lnTo>
                    <a:lnTo>
                      <a:pt x="506" y="76"/>
                    </a:lnTo>
                    <a:lnTo>
                      <a:pt x="449" y="104"/>
                    </a:lnTo>
                    <a:lnTo>
                      <a:pt x="395" y="137"/>
                    </a:lnTo>
                    <a:lnTo>
                      <a:pt x="342" y="172"/>
                    </a:lnTo>
                    <a:lnTo>
                      <a:pt x="294" y="212"/>
                    </a:lnTo>
                    <a:lnTo>
                      <a:pt x="248" y="254"/>
                    </a:lnTo>
                    <a:lnTo>
                      <a:pt x="205" y="301"/>
                    </a:lnTo>
                    <a:lnTo>
                      <a:pt x="165" y="350"/>
                    </a:lnTo>
                    <a:lnTo>
                      <a:pt x="130" y="401"/>
                    </a:lnTo>
                    <a:lnTo>
                      <a:pt x="98" y="456"/>
                    </a:lnTo>
                    <a:lnTo>
                      <a:pt x="71" y="512"/>
                    </a:lnTo>
                    <a:lnTo>
                      <a:pt x="46" y="570"/>
                    </a:lnTo>
                    <a:lnTo>
                      <a:pt x="27" y="631"/>
                    </a:lnTo>
                    <a:lnTo>
                      <a:pt x="11" y="692"/>
                    </a:lnTo>
                    <a:lnTo>
                      <a:pt x="0" y="752"/>
                    </a:lnTo>
                    <a:lnTo>
                      <a:pt x="222" y="608"/>
                    </a:lnTo>
                    <a:lnTo>
                      <a:pt x="440" y="749"/>
                    </a:lnTo>
                    <a:lnTo>
                      <a:pt x="455" y="710"/>
                    </a:lnTo>
                    <a:lnTo>
                      <a:pt x="474" y="670"/>
                    </a:lnTo>
                    <a:lnTo>
                      <a:pt x="498" y="632"/>
                    </a:lnTo>
                    <a:lnTo>
                      <a:pt x="525" y="596"/>
                    </a:lnTo>
                    <a:lnTo>
                      <a:pt x="556" y="563"/>
                    </a:lnTo>
                    <a:lnTo>
                      <a:pt x="589" y="533"/>
                    </a:lnTo>
                    <a:lnTo>
                      <a:pt x="626" y="507"/>
                    </a:lnTo>
                    <a:lnTo>
                      <a:pt x="665" y="485"/>
                    </a:lnTo>
                    <a:lnTo>
                      <a:pt x="706" y="467"/>
                    </a:lnTo>
                    <a:lnTo>
                      <a:pt x="749" y="453"/>
                    </a:lnTo>
                    <a:lnTo>
                      <a:pt x="793" y="443"/>
                    </a:lnTo>
                    <a:lnTo>
                      <a:pt x="837" y="438"/>
                    </a:lnTo>
                    <a:lnTo>
                      <a:pt x="882" y="438"/>
                    </a:lnTo>
                    <a:lnTo>
                      <a:pt x="927" y="442"/>
                    </a:lnTo>
                    <a:lnTo>
                      <a:pt x="971" y="450"/>
                    </a:lnTo>
                    <a:lnTo>
                      <a:pt x="1014" y="464"/>
                    </a:lnTo>
                    <a:lnTo>
                      <a:pt x="1055" y="480"/>
                    </a:lnTo>
                    <a:lnTo>
                      <a:pt x="1095" y="502"/>
                    </a:lnTo>
                    <a:lnTo>
                      <a:pt x="983" y="584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>
                  <a:latin typeface="+mn-lt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gray">
              <a:xfrm>
                <a:off x="2574" y="1798"/>
                <a:ext cx="628" cy="533"/>
              </a:xfrm>
              <a:custGeom>
                <a:avLst/>
                <a:gdLst>
                  <a:gd name="T0" fmla="*/ 1220 w 1221"/>
                  <a:gd name="T1" fmla="*/ 1042 h 1071"/>
                  <a:gd name="T2" fmla="*/ 1002 w 1221"/>
                  <a:gd name="T3" fmla="*/ 847 h 1071"/>
                  <a:gd name="T4" fmla="*/ 1081 w 1221"/>
                  <a:gd name="T5" fmla="*/ 630 h 1071"/>
                  <a:gd name="T6" fmla="*/ 1038 w 1221"/>
                  <a:gd name="T7" fmla="*/ 635 h 1071"/>
                  <a:gd name="T8" fmla="*/ 994 w 1221"/>
                  <a:gd name="T9" fmla="*/ 636 h 1071"/>
                  <a:gd name="T10" fmla="*/ 950 w 1221"/>
                  <a:gd name="T11" fmla="*/ 634 h 1071"/>
                  <a:gd name="T12" fmla="*/ 906 w 1221"/>
                  <a:gd name="T13" fmla="*/ 626 h 1071"/>
                  <a:gd name="T14" fmla="*/ 865 w 1221"/>
                  <a:gd name="T15" fmla="*/ 614 h 1071"/>
                  <a:gd name="T16" fmla="*/ 823 w 1221"/>
                  <a:gd name="T17" fmla="*/ 599 h 1071"/>
                  <a:gd name="T18" fmla="*/ 784 w 1221"/>
                  <a:gd name="T19" fmla="*/ 579 h 1071"/>
                  <a:gd name="T20" fmla="*/ 747 w 1221"/>
                  <a:gd name="T21" fmla="*/ 556 h 1071"/>
                  <a:gd name="T22" fmla="*/ 713 w 1221"/>
                  <a:gd name="T23" fmla="*/ 528 h 1071"/>
                  <a:gd name="T24" fmla="*/ 682 w 1221"/>
                  <a:gd name="T25" fmla="*/ 496 h 1071"/>
                  <a:gd name="T26" fmla="*/ 653 w 1221"/>
                  <a:gd name="T27" fmla="*/ 463 h 1071"/>
                  <a:gd name="T28" fmla="*/ 629 w 1221"/>
                  <a:gd name="T29" fmla="*/ 427 h 1071"/>
                  <a:gd name="T30" fmla="*/ 609 w 1221"/>
                  <a:gd name="T31" fmla="*/ 390 h 1071"/>
                  <a:gd name="T32" fmla="*/ 594 w 1221"/>
                  <a:gd name="T33" fmla="*/ 352 h 1071"/>
                  <a:gd name="T34" fmla="*/ 581 w 1221"/>
                  <a:gd name="T35" fmla="*/ 314 h 1071"/>
                  <a:gd name="T36" fmla="*/ 573 w 1221"/>
                  <a:gd name="T37" fmla="*/ 273 h 1071"/>
                  <a:gd name="T38" fmla="*/ 568 w 1221"/>
                  <a:gd name="T39" fmla="*/ 232 h 1071"/>
                  <a:gd name="T40" fmla="*/ 712 w 1221"/>
                  <a:gd name="T41" fmla="*/ 232 h 1071"/>
                  <a:gd name="T42" fmla="*/ 368 w 1221"/>
                  <a:gd name="T43" fmla="*/ 0 h 1071"/>
                  <a:gd name="T44" fmla="*/ 0 w 1221"/>
                  <a:gd name="T45" fmla="*/ 235 h 1071"/>
                  <a:gd name="T46" fmla="*/ 134 w 1221"/>
                  <a:gd name="T47" fmla="*/ 234 h 1071"/>
                  <a:gd name="T48" fmla="*/ 139 w 1221"/>
                  <a:gd name="T49" fmla="*/ 296 h 1071"/>
                  <a:gd name="T50" fmla="*/ 148 w 1221"/>
                  <a:gd name="T51" fmla="*/ 358 h 1071"/>
                  <a:gd name="T52" fmla="*/ 161 w 1221"/>
                  <a:gd name="T53" fmla="*/ 419 h 1071"/>
                  <a:gd name="T54" fmla="*/ 178 w 1221"/>
                  <a:gd name="T55" fmla="*/ 479 h 1071"/>
                  <a:gd name="T56" fmla="*/ 200 w 1221"/>
                  <a:gd name="T57" fmla="*/ 538 h 1071"/>
                  <a:gd name="T58" fmla="*/ 227 w 1221"/>
                  <a:gd name="T59" fmla="*/ 595 h 1071"/>
                  <a:gd name="T60" fmla="*/ 257 w 1221"/>
                  <a:gd name="T61" fmla="*/ 650 h 1071"/>
                  <a:gd name="T62" fmla="*/ 291 w 1221"/>
                  <a:gd name="T63" fmla="*/ 702 h 1071"/>
                  <a:gd name="T64" fmla="*/ 328 w 1221"/>
                  <a:gd name="T65" fmla="*/ 751 h 1071"/>
                  <a:gd name="T66" fmla="*/ 369 w 1221"/>
                  <a:gd name="T67" fmla="*/ 797 h 1071"/>
                  <a:gd name="T68" fmla="*/ 413 w 1221"/>
                  <a:gd name="T69" fmla="*/ 841 h 1071"/>
                  <a:gd name="T70" fmla="*/ 459 w 1221"/>
                  <a:gd name="T71" fmla="*/ 882 h 1071"/>
                  <a:gd name="T72" fmla="*/ 509 w 1221"/>
                  <a:gd name="T73" fmla="*/ 919 h 1071"/>
                  <a:gd name="T74" fmla="*/ 562 w 1221"/>
                  <a:gd name="T75" fmla="*/ 951 h 1071"/>
                  <a:gd name="T76" fmla="*/ 617 w 1221"/>
                  <a:gd name="T77" fmla="*/ 981 h 1071"/>
                  <a:gd name="T78" fmla="*/ 673 w 1221"/>
                  <a:gd name="T79" fmla="*/ 1007 h 1071"/>
                  <a:gd name="T80" fmla="*/ 732 w 1221"/>
                  <a:gd name="T81" fmla="*/ 1027 h 1071"/>
                  <a:gd name="T82" fmla="*/ 791 w 1221"/>
                  <a:gd name="T83" fmla="*/ 1045 h 1071"/>
                  <a:gd name="T84" fmla="*/ 852 w 1221"/>
                  <a:gd name="T85" fmla="*/ 1057 h 1071"/>
                  <a:gd name="T86" fmla="*/ 913 w 1221"/>
                  <a:gd name="T87" fmla="*/ 1067 h 1071"/>
                  <a:gd name="T88" fmla="*/ 975 w 1221"/>
                  <a:gd name="T89" fmla="*/ 1070 h 1071"/>
                  <a:gd name="T90" fmla="*/ 1037 w 1221"/>
                  <a:gd name="T91" fmla="*/ 1070 h 1071"/>
                  <a:gd name="T92" fmla="*/ 1098 w 1221"/>
                  <a:gd name="T93" fmla="*/ 1066 h 1071"/>
                  <a:gd name="T94" fmla="*/ 1160 w 1221"/>
                  <a:gd name="T95" fmla="*/ 1056 h 1071"/>
                  <a:gd name="T96" fmla="*/ 1220 w 1221"/>
                  <a:gd name="T97" fmla="*/ 1042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1" h="1071">
                    <a:moveTo>
                      <a:pt x="1220" y="1042"/>
                    </a:moveTo>
                    <a:lnTo>
                      <a:pt x="1002" y="847"/>
                    </a:lnTo>
                    <a:lnTo>
                      <a:pt x="1081" y="630"/>
                    </a:lnTo>
                    <a:lnTo>
                      <a:pt x="1038" y="635"/>
                    </a:lnTo>
                    <a:lnTo>
                      <a:pt x="994" y="636"/>
                    </a:lnTo>
                    <a:lnTo>
                      <a:pt x="950" y="634"/>
                    </a:lnTo>
                    <a:lnTo>
                      <a:pt x="906" y="626"/>
                    </a:lnTo>
                    <a:lnTo>
                      <a:pt x="865" y="614"/>
                    </a:lnTo>
                    <a:lnTo>
                      <a:pt x="823" y="599"/>
                    </a:lnTo>
                    <a:lnTo>
                      <a:pt x="784" y="579"/>
                    </a:lnTo>
                    <a:lnTo>
                      <a:pt x="747" y="556"/>
                    </a:lnTo>
                    <a:lnTo>
                      <a:pt x="713" y="528"/>
                    </a:lnTo>
                    <a:lnTo>
                      <a:pt x="682" y="496"/>
                    </a:lnTo>
                    <a:lnTo>
                      <a:pt x="653" y="463"/>
                    </a:lnTo>
                    <a:lnTo>
                      <a:pt x="629" y="427"/>
                    </a:lnTo>
                    <a:lnTo>
                      <a:pt x="609" y="390"/>
                    </a:lnTo>
                    <a:lnTo>
                      <a:pt x="594" y="352"/>
                    </a:lnTo>
                    <a:lnTo>
                      <a:pt x="581" y="314"/>
                    </a:lnTo>
                    <a:lnTo>
                      <a:pt x="573" y="273"/>
                    </a:lnTo>
                    <a:lnTo>
                      <a:pt x="568" y="232"/>
                    </a:lnTo>
                    <a:lnTo>
                      <a:pt x="712" y="232"/>
                    </a:lnTo>
                    <a:lnTo>
                      <a:pt x="368" y="0"/>
                    </a:lnTo>
                    <a:lnTo>
                      <a:pt x="0" y="235"/>
                    </a:lnTo>
                    <a:lnTo>
                      <a:pt x="134" y="234"/>
                    </a:lnTo>
                    <a:lnTo>
                      <a:pt x="139" y="296"/>
                    </a:lnTo>
                    <a:lnTo>
                      <a:pt x="148" y="358"/>
                    </a:lnTo>
                    <a:lnTo>
                      <a:pt x="161" y="419"/>
                    </a:lnTo>
                    <a:lnTo>
                      <a:pt x="178" y="479"/>
                    </a:lnTo>
                    <a:lnTo>
                      <a:pt x="200" y="538"/>
                    </a:lnTo>
                    <a:lnTo>
                      <a:pt x="227" y="595"/>
                    </a:lnTo>
                    <a:lnTo>
                      <a:pt x="257" y="650"/>
                    </a:lnTo>
                    <a:lnTo>
                      <a:pt x="291" y="702"/>
                    </a:lnTo>
                    <a:lnTo>
                      <a:pt x="328" y="751"/>
                    </a:lnTo>
                    <a:lnTo>
                      <a:pt x="369" y="797"/>
                    </a:lnTo>
                    <a:lnTo>
                      <a:pt x="413" y="841"/>
                    </a:lnTo>
                    <a:lnTo>
                      <a:pt x="459" y="882"/>
                    </a:lnTo>
                    <a:lnTo>
                      <a:pt x="509" y="919"/>
                    </a:lnTo>
                    <a:lnTo>
                      <a:pt x="562" y="951"/>
                    </a:lnTo>
                    <a:lnTo>
                      <a:pt x="617" y="981"/>
                    </a:lnTo>
                    <a:lnTo>
                      <a:pt x="673" y="1007"/>
                    </a:lnTo>
                    <a:lnTo>
                      <a:pt x="732" y="1027"/>
                    </a:lnTo>
                    <a:lnTo>
                      <a:pt x="791" y="1045"/>
                    </a:lnTo>
                    <a:lnTo>
                      <a:pt x="852" y="1057"/>
                    </a:lnTo>
                    <a:lnTo>
                      <a:pt x="913" y="1067"/>
                    </a:lnTo>
                    <a:lnTo>
                      <a:pt x="975" y="1070"/>
                    </a:lnTo>
                    <a:lnTo>
                      <a:pt x="1037" y="1070"/>
                    </a:lnTo>
                    <a:lnTo>
                      <a:pt x="1098" y="1066"/>
                    </a:lnTo>
                    <a:lnTo>
                      <a:pt x="1160" y="1056"/>
                    </a:lnTo>
                    <a:lnTo>
                      <a:pt x="1220" y="1042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>
                  <a:latin typeface="+mn-lt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gray">
              <a:xfrm>
                <a:off x="3126" y="1635"/>
                <a:ext cx="408" cy="717"/>
              </a:xfrm>
              <a:custGeom>
                <a:avLst/>
                <a:gdLst>
                  <a:gd name="T0" fmla="*/ 286 w 793"/>
                  <a:gd name="T1" fmla="*/ 1316 h 1440"/>
                  <a:gd name="T2" fmla="*/ 340 w 793"/>
                  <a:gd name="T3" fmla="*/ 1290 h 1440"/>
                  <a:gd name="T4" fmla="*/ 392 w 793"/>
                  <a:gd name="T5" fmla="*/ 1260 h 1440"/>
                  <a:gd name="T6" fmla="*/ 442 w 793"/>
                  <a:gd name="T7" fmla="*/ 1225 h 1440"/>
                  <a:gd name="T8" fmla="*/ 490 w 793"/>
                  <a:gd name="T9" fmla="*/ 1187 h 1440"/>
                  <a:gd name="T10" fmla="*/ 535 w 793"/>
                  <a:gd name="T11" fmla="*/ 1146 h 1440"/>
                  <a:gd name="T12" fmla="*/ 576 w 793"/>
                  <a:gd name="T13" fmla="*/ 1102 h 1440"/>
                  <a:gd name="T14" fmla="*/ 616 w 793"/>
                  <a:gd name="T15" fmla="*/ 1055 h 1440"/>
                  <a:gd name="T16" fmla="*/ 650 w 793"/>
                  <a:gd name="T17" fmla="*/ 1005 h 1440"/>
                  <a:gd name="T18" fmla="*/ 682 w 793"/>
                  <a:gd name="T19" fmla="*/ 953 h 1440"/>
                  <a:gd name="T20" fmla="*/ 709 w 793"/>
                  <a:gd name="T21" fmla="*/ 900 h 1440"/>
                  <a:gd name="T22" fmla="*/ 734 w 793"/>
                  <a:gd name="T23" fmla="*/ 844 h 1440"/>
                  <a:gd name="T24" fmla="*/ 753 w 793"/>
                  <a:gd name="T25" fmla="*/ 786 h 1440"/>
                  <a:gd name="T26" fmla="*/ 770 w 793"/>
                  <a:gd name="T27" fmla="*/ 727 h 1440"/>
                  <a:gd name="T28" fmla="*/ 781 w 793"/>
                  <a:gd name="T29" fmla="*/ 668 h 1440"/>
                  <a:gd name="T30" fmla="*/ 789 w 793"/>
                  <a:gd name="T31" fmla="*/ 608 h 1440"/>
                  <a:gd name="T32" fmla="*/ 792 w 793"/>
                  <a:gd name="T33" fmla="*/ 547 h 1440"/>
                  <a:gd name="T34" fmla="*/ 790 w 793"/>
                  <a:gd name="T35" fmla="*/ 487 h 1440"/>
                  <a:gd name="T36" fmla="*/ 786 w 793"/>
                  <a:gd name="T37" fmla="*/ 427 h 1440"/>
                  <a:gd name="T38" fmla="*/ 775 w 793"/>
                  <a:gd name="T39" fmla="*/ 367 h 1440"/>
                  <a:gd name="T40" fmla="*/ 762 w 793"/>
                  <a:gd name="T41" fmla="*/ 308 h 1440"/>
                  <a:gd name="T42" fmla="*/ 744 w 793"/>
                  <a:gd name="T43" fmla="*/ 249 h 1440"/>
                  <a:gd name="T44" fmla="*/ 722 w 793"/>
                  <a:gd name="T45" fmla="*/ 193 h 1440"/>
                  <a:gd name="T46" fmla="*/ 697 w 793"/>
                  <a:gd name="T47" fmla="*/ 137 h 1440"/>
                  <a:gd name="T48" fmla="*/ 667 w 793"/>
                  <a:gd name="T49" fmla="*/ 84 h 1440"/>
                  <a:gd name="T50" fmla="*/ 639 w 793"/>
                  <a:gd name="T51" fmla="*/ 41 h 1440"/>
                  <a:gd name="T52" fmla="*/ 609 w 793"/>
                  <a:gd name="T53" fmla="*/ 0 h 1440"/>
                  <a:gd name="T54" fmla="*/ 521 w 793"/>
                  <a:gd name="T55" fmla="*/ 247 h 1440"/>
                  <a:gd name="T56" fmla="*/ 277 w 793"/>
                  <a:gd name="T57" fmla="*/ 280 h 1440"/>
                  <a:gd name="T58" fmla="*/ 294 w 793"/>
                  <a:gd name="T59" fmla="*/ 308 h 1440"/>
                  <a:gd name="T60" fmla="*/ 316 w 793"/>
                  <a:gd name="T61" fmla="*/ 347 h 1440"/>
                  <a:gd name="T62" fmla="*/ 332 w 793"/>
                  <a:gd name="T63" fmla="*/ 389 h 1440"/>
                  <a:gd name="T64" fmla="*/ 345 w 793"/>
                  <a:gd name="T65" fmla="*/ 431 h 1440"/>
                  <a:gd name="T66" fmla="*/ 353 w 793"/>
                  <a:gd name="T67" fmla="*/ 475 h 1440"/>
                  <a:gd name="T68" fmla="*/ 357 w 793"/>
                  <a:gd name="T69" fmla="*/ 519 h 1440"/>
                  <a:gd name="T70" fmla="*/ 355 w 793"/>
                  <a:gd name="T71" fmla="*/ 564 h 1440"/>
                  <a:gd name="T72" fmla="*/ 350 w 793"/>
                  <a:gd name="T73" fmla="*/ 608 h 1440"/>
                  <a:gd name="T74" fmla="*/ 339 w 793"/>
                  <a:gd name="T75" fmla="*/ 652 h 1440"/>
                  <a:gd name="T76" fmla="*/ 325 w 793"/>
                  <a:gd name="T77" fmla="*/ 694 h 1440"/>
                  <a:gd name="T78" fmla="*/ 306 w 793"/>
                  <a:gd name="T79" fmla="*/ 734 h 1440"/>
                  <a:gd name="T80" fmla="*/ 284 w 793"/>
                  <a:gd name="T81" fmla="*/ 772 h 1440"/>
                  <a:gd name="T82" fmla="*/ 257 w 793"/>
                  <a:gd name="T83" fmla="*/ 808 h 1440"/>
                  <a:gd name="T84" fmla="*/ 227 w 793"/>
                  <a:gd name="T85" fmla="*/ 841 h 1440"/>
                  <a:gd name="T86" fmla="*/ 193 w 793"/>
                  <a:gd name="T87" fmla="*/ 871 h 1440"/>
                  <a:gd name="T88" fmla="*/ 156 w 793"/>
                  <a:gd name="T89" fmla="*/ 896 h 1440"/>
                  <a:gd name="T90" fmla="*/ 113 w 793"/>
                  <a:gd name="T91" fmla="*/ 761 h 1440"/>
                  <a:gd name="T92" fmla="*/ 0 w 793"/>
                  <a:gd name="T93" fmla="*/ 1169 h 1440"/>
                  <a:gd name="T94" fmla="*/ 321 w 793"/>
                  <a:gd name="T95" fmla="*/ 1439 h 1440"/>
                  <a:gd name="T96" fmla="*/ 286 w 793"/>
                  <a:gd name="T97" fmla="*/ 1316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3" h="1440">
                    <a:moveTo>
                      <a:pt x="286" y="1316"/>
                    </a:moveTo>
                    <a:lnTo>
                      <a:pt x="340" y="1290"/>
                    </a:lnTo>
                    <a:lnTo>
                      <a:pt x="392" y="1260"/>
                    </a:lnTo>
                    <a:lnTo>
                      <a:pt x="442" y="1225"/>
                    </a:lnTo>
                    <a:lnTo>
                      <a:pt x="490" y="1187"/>
                    </a:lnTo>
                    <a:lnTo>
                      <a:pt x="535" y="1146"/>
                    </a:lnTo>
                    <a:lnTo>
                      <a:pt x="576" y="1102"/>
                    </a:lnTo>
                    <a:lnTo>
                      <a:pt x="616" y="1055"/>
                    </a:lnTo>
                    <a:lnTo>
                      <a:pt x="650" y="1005"/>
                    </a:lnTo>
                    <a:lnTo>
                      <a:pt x="682" y="953"/>
                    </a:lnTo>
                    <a:lnTo>
                      <a:pt x="709" y="900"/>
                    </a:lnTo>
                    <a:lnTo>
                      <a:pt x="734" y="844"/>
                    </a:lnTo>
                    <a:lnTo>
                      <a:pt x="753" y="786"/>
                    </a:lnTo>
                    <a:lnTo>
                      <a:pt x="770" y="727"/>
                    </a:lnTo>
                    <a:lnTo>
                      <a:pt x="781" y="668"/>
                    </a:lnTo>
                    <a:lnTo>
                      <a:pt x="789" y="608"/>
                    </a:lnTo>
                    <a:lnTo>
                      <a:pt x="792" y="547"/>
                    </a:lnTo>
                    <a:lnTo>
                      <a:pt x="790" y="487"/>
                    </a:lnTo>
                    <a:lnTo>
                      <a:pt x="786" y="427"/>
                    </a:lnTo>
                    <a:lnTo>
                      <a:pt x="775" y="367"/>
                    </a:lnTo>
                    <a:lnTo>
                      <a:pt x="762" y="308"/>
                    </a:lnTo>
                    <a:lnTo>
                      <a:pt x="744" y="249"/>
                    </a:lnTo>
                    <a:lnTo>
                      <a:pt x="722" y="193"/>
                    </a:lnTo>
                    <a:lnTo>
                      <a:pt x="697" y="137"/>
                    </a:lnTo>
                    <a:lnTo>
                      <a:pt x="667" y="84"/>
                    </a:lnTo>
                    <a:lnTo>
                      <a:pt x="639" y="41"/>
                    </a:lnTo>
                    <a:lnTo>
                      <a:pt x="609" y="0"/>
                    </a:lnTo>
                    <a:lnTo>
                      <a:pt x="521" y="247"/>
                    </a:lnTo>
                    <a:lnTo>
                      <a:pt x="277" y="280"/>
                    </a:lnTo>
                    <a:lnTo>
                      <a:pt x="294" y="308"/>
                    </a:lnTo>
                    <a:lnTo>
                      <a:pt x="316" y="347"/>
                    </a:lnTo>
                    <a:lnTo>
                      <a:pt x="332" y="389"/>
                    </a:lnTo>
                    <a:lnTo>
                      <a:pt x="345" y="431"/>
                    </a:lnTo>
                    <a:lnTo>
                      <a:pt x="353" y="475"/>
                    </a:lnTo>
                    <a:lnTo>
                      <a:pt x="357" y="519"/>
                    </a:lnTo>
                    <a:lnTo>
                      <a:pt x="355" y="564"/>
                    </a:lnTo>
                    <a:lnTo>
                      <a:pt x="350" y="608"/>
                    </a:lnTo>
                    <a:lnTo>
                      <a:pt x="339" y="652"/>
                    </a:lnTo>
                    <a:lnTo>
                      <a:pt x="325" y="694"/>
                    </a:lnTo>
                    <a:lnTo>
                      <a:pt x="306" y="734"/>
                    </a:lnTo>
                    <a:lnTo>
                      <a:pt x="284" y="772"/>
                    </a:lnTo>
                    <a:lnTo>
                      <a:pt x="257" y="808"/>
                    </a:lnTo>
                    <a:lnTo>
                      <a:pt x="227" y="841"/>
                    </a:lnTo>
                    <a:lnTo>
                      <a:pt x="193" y="871"/>
                    </a:lnTo>
                    <a:lnTo>
                      <a:pt x="156" y="896"/>
                    </a:lnTo>
                    <a:lnTo>
                      <a:pt x="113" y="761"/>
                    </a:lnTo>
                    <a:lnTo>
                      <a:pt x="0" y="1169"/>
                    </a:lnTo>
                    <a:lnTo>
                      <a:pt x="321" y="1439"/>
                    </a:lnTo>
                    <a:lnTo>
                      <a:pt x="286" y="1316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rnd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>
                  <a:latin typeface="+mn-lt"/>
                </a:endParaRPr>
              </a:p>
            </p:txBody>
          </p:sp>
        </p:grpSp>
      </p:grpSp>
      <p:pic>
        <p:nvPicPr>
          <p:cNvPr id="14" name="Picture 2" descr="C:\Users\Jochen_G\Documents\Eigene\COLPOF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39" y="1324498"/>
            <a:ext cx="1152079" cy="465680"/>
          </a:xfrm>
          <a:prstGeom prst="rect">
            <a:avLst/>
          </a:prstGeom>
          <a:noFill/>
        </p:spPr>
      </p:pic>
      <p:pic>
        <p:nvPicPr>
          <p:cNvPr id="63490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482" y="2686571"/>
            <a:ext cx="1296590" cy="618179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899592" y="4185081"/>
            <a:ext cx="741682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Recommendations based on:</a:t>
            </a:r>
          </a:p>
          <a:p>
            <a:endParaRPr lang="en-US" sz="1400" dirty="0"/>
          </a:p>
          <a:p>
            <a:pPr marL="174625" indent="-174625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7CB4"/>
                </a:solidFill>
              </a:rPr>
              <a:t>questionnaires</a:t>
            </a:r>
            <a:r>
              <a:rPr lang="en-US" sz="1400" dirty="0"/>
              <a:t> provided by the members</a:t>
            </a:r>
          </a:p>
          <a:p>
            <a:pPr marL="174625" indent="-174625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7CB4"/>
                </a:solidFill>
              </a:rPr>
              <a:t>additional interviews </a:t>
            </a:r>
            <a:r>
              <a:rPr lang="en-US" sz="1400" dirty="0"/>
              <a:t>with selected members</a:t>
            </a:r>
          </a:p>
          <a:p>
            <a:pPr marL="174625" indent="-174625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7CB4"/>
                </a:solidFill>
              </a:rPr>
              <a:t>information</a:t>
            </a:r>
            <a:r>
              <a:rPr lang="en-US" sz="1400" dirty="0"/>
              <a:t> on Crisis Management efforts provided by members</a:t>
            </a:r>
          </a:p>
          <a:p>
            <a:pPr marL="174625" indent="-174625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7CB4"/>
                </a:solidFill>
              </a:rPr>
              <a:t>literature and internet research</a:t>
            </a:r>
            <a:r>
              <a:rPr lang="en-US" sz="1400" dirty="0"/>
              <a:t> on good practices and state of the art</a:t>
            </a:r>
          </a:p>
          <a:p>
            <a:pPr marL="174625" indent="-174625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7CB4"/>
                </a:solidFill>
              </a:rPr>
              <a:t>review</a:t>
            </a:r>
            <a:r>
              <a:rPr lang="en-US" sz="1400" dirty="0"/>
              <a:t> of these recommendations by selected members as well as by UITP and </a:t>
            </a:r>
            <a:r>
              <a:rPr lang="en-US" sz="1400" dirty="0" err="1"/>
              <a:t>Colpofer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562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outcome: </a:t>
            </a:r>
            <a:r>
              <a:rPr lang="en-US" sz="1900" dirty="0">
                <a:hlinkClick r:id="rId3"/>
              </a:rPr>
              <a:t>http://uic.org/IMG/pdf/crisis_management_report.pdf</a:t>
            </a:r>
            <a:endParaRPr lang="en-US" sz="19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9D748B44-89C3-4D96-A024-675C6B1242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3656223" cy="4627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Espace réservé du contenu 5">
            <a:extLst>
              <a:ext uri="{FF2B5EF4-FFF2-40B4-BE49-F238E27FC236}">
                <a16:creationId xmlns:a16="http://schemas.microsoft.com/office/drawing/2014/main" xmlns="" id="{87B8DD3D-EA85-4D2C-A776-4E7CCF2EC68D}"/>
              </a:ext>
            </a:extLst>
          </p:cNvPr>
          <p:cNvSpPr txBox="1">
            <a:spLocks/>
          </p:cNvSpPr>
          <p:nvPr/>
        </p:nvSpPr>
        <p:spPr>
          <a:xfrm>
            <a:off x="4283968" y="1412776"/>
            <a:ext cx="4536504" cy="462764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293688" indent="-293688" algn="l" rtl="0" eaLnBrk="1" fontAlgn="base" hangingPunct="1">
              <a:spcBef>
                <a:spcPct val="65000"/>
              </a:spcBef>
              <a:spcAft>
                <a:spcPct val="0"/>
              </a:spcAft>
              <a:buFont typeface="Arial Black" pitchFamily="34" charset="0"/>
              <a:buChar char="&gt;"/>
              <a:defRPr sz="2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95275" algn="l" rtl="0" eaLnBrk="1" fontAlgn="base" hangingPunct="1">
              <a:spcBef>
                <a:spcPct val="10000"/>
              </a:spcBef>
              <a:spcAft>
                <a:spcPct val="0"/>
              </a:spcAft>
              <a:buFont typeface="Symbol" pitchFamily="18" charset="2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66725" indent="-169863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Font typeface="Symbol" pitchFamily="18" charset="2"/>
              <a:buChar char="·"/>
              <a:defRPr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58813" indent="-1905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-"/>
              <a:defRPr sz="17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6263" indent="-34290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kern="1200" dirty="0">
                <a:solidFill>
                  <a:srgbClr val="007CB4"/>
                </a:solidFill>
              </a:rPr>
              <a:t>Introduction and method</a:t>
            </a:r>
          </a:p>
          <a:p>
            <a:pPr marL="576263" indent="-34290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kern="1200" dirty="0">
                <a:solidFill>
                  <a:srgbClr val="007CB4"/>
                </a:solidFill>
              </a:rPr>
              <a:t>Crisis Management Plan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rgbClr val="007CB4"/>
                </a:solidFill>
              </a:rPr>
              <a:t>Risk analysis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7CB4"/>
                </a:solidFill>
              </a:rPr>
              <a:t>Priorities in CM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rgbClr val="007CB4"/>
                </a:solidFill>
              </a:rPr>
              <a:t>Structure</a:t>
            </a:r>
            <a:r>
              <a:rPr lang="en-US" sz="1400" dirty="0">
                <a:solidFill>
                  <a:srgbClr val="007CB4"/>
                </a:solidFill>
              </a:rPr>
              <a:t> and Content of the CM plan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rgbClr val="007CB4"/>
                </a:solidFill>
              </a:rPr>
              <a:t>Alert levels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7CB4"/>
                </a:solidFill>
              </a:rPr>
              <a:t>CM team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rgbClr val="007CB4"/>
                </a:solidFill>
              </a:rPr>
              <a:t>CM infrastructure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7CB4"/>
                </a:solidFill>
              </a:rPr>
              <a:t>Crisis communication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rgbClr val="007CB4"/>
                </a:solidFill>
              </a:rPr>
              <a:t>Trainin</a:t>
            </a:r>
            <a:r>
              <a:rPr lang="en-US" sz="1400" dirty="0">
                <a:solidFill>
                  <a:srgbClr val="007CB4"/>
                </a:solidFill>
              </a:rPr>
              <a:t>g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rgbClr val="007CB4"/>
                </a:solidFill>
              </a:rPr>
              <a:t>Cooperation</a:t>
            </a:r>
          </a:p>
          <a:p>
            <a:pPr marL="806450" lvl="3" indent="-207963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7CB4"/>
                </a:solidFill>
              </a:rPr>
              <a:t>Evaluation of the CM plan</a:t>
            </a:r>
            <a:endParaRPr lang="en-US" sz="1400" kern="1200" dirty="0">
              <a:solidFill>
                <a:srgbClr val="007CB4"/>
              </a:solidFill>
            </a:endParaRPr>
          </a:p>
          <a:p>
            <a:pPr marL="576263" indent="-34290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kern="1200" dirty="0">
                <a:solidFill>
                  <a:srgbClr val="007CB4"/>
                </a:solidFill>
              </a:rPr>
              <a:t>Conclusion and outlook</a:t>
            </a:r>
          </a:p>
          <a:p>
            <a:pPr marL="576263" indent="-34290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kern="1200" dirty="0">
                <a:solidFill>
                  <a:srgbClr val="007CB4"/>
                </a:solidFill>
              </a:rPr>
              <a:t>Annex with checklists</a:t>
            </a:r>
          </a:p>
        </p:txBody>
      </p:sp>
    </p:spTree>
    <p:extLst>
      <p:ext uri="{BB962C8B-B14F-4D97-AF65-F5344CB8AC3E}">
        <p14:creationId xmlns:p14="http://schemas.microsoft.com/office/powerpoint/2010/main" val="427329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and content of a Crisis Management Plan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288" y="1268413"/>
            <a:ext cx="846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If a Crisis Management Plan will be developed, evaluated or re-checked the following items / topics should be addressed, based on the vulnerability, risk and threat assessment. </a:t>
            </a:r>
          </a:p>
          <a:p>
            <a:r>
              <a:rPr lang="en-US" sz="1400" dirty="0"/>
              <a:t> 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95288" y="1844824"/>
          <a:ext cx="4115850" cy="4414036"/>
        </p:xfrm>
        <a:graphic>
          <a:graphicData uri="http://schemas.openxmlformats.org/drawingml/2006/table">
            <a:tbl>
              <a:tblPr/>
              <a:tblGrid>
                <a:gridCol w="19558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99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44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 dirty="0">
                          <a:solidFill>
                            <a:srgbClr val="165F7A"/>
                          </a:solidFill>
                          <a:latin typeface="Arial"/>
                          <a:ea typeface="Arial"/>
                          <a:cs typeface="Times New Roman"/>
                        </a:rPr>
                        <a:t>Items / Topic</a:t>
                      </a: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rgbClr val="165F7A"/>
                          </a:solidFill>
                          <a:latin typeface="+mn-lt"/>
                          <a:ea typeface="Arial"/>
                          <a:cs typeface="Times New Roman"/>
                        </a:rPr>
                        <a:t>Description / Keywords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Area of Validity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4">
                  <a:txBody>
                    <a:bodyPr/>
                    <a:lstStyle/>
                    <a:p>
                      <a:pPr defTabSz="971550"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Distribution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3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Priorities, Purpose or Objectives of the CM Plan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3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Crisis Definition / Crisis Level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Early Warning Criteria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Activation of Crisis Management Plan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Alerting / Notification of CMT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Crisis Organization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Crisis Management Team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Crisis Management Infrastructure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Information handling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Crisis Communication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Liaison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Return to normal operations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Training and Exercises</a:t>
                      </a:r>
                      <a:r>
                        <a:rPr lang="en-US" sz="800" dirty="0">
                          <a:latin typeface="Arial"/>
                          <a:ea typeface="Arial"/>
                          <a:cs typeface="Times New Roman"/>
                        </a:rPr>
                        <a:t> </a:t>
                      </a: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1638">
                <a:tc gridSpan="2">
                  <a:txBody>
                    <a:bodyPr/>
                    <a:lstStyle/>
                    <a:p>
                      <a:pPr marL="144145" indent="-144145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Attachments</a:t>
                      </a: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38114"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Terminology and Definitions</a:t>
                      </a:r>
                      <a:endParaRPr lang="en-US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Contact Lists</a:t>
                      </a: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Map</a:t>
                      </a: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72456" marR="72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 rot="10800000">
            <a:off x="3420319" y="2204914"/>
            <a:ext cx="1296144" cy="43204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716464" y="2045166"/>
            <a:ext cx="410368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user is guided by </a:t>
            </a:r>
            <a:r>
              <a:rPr lang="en-US" sz="1400" dirty="0">
                <a:solidFill>
                  <a:srgbClr val="007CB4"/>
                </a:solidFill>
              </a:rPr>
              <a:t>questions</a:t>
            </a:r>
            <a:r>
              <a:rPr lang="en-US" sz="1400" dirty="0"/>
              <a:t>, e.g.</a:t>
            </a:r>
          </a:p>
          <a:p>
            <a:endParaRPr lang="en-US" sz="1400" dirty="0"/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For which part of your company is this plan valid? For all? 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Are there (regional / organizational) exceptions? 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Do you require local or regional specifications (these could be amended, using the same structure)?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…</a:t>
            </a:r>
          </a:p>
          <a:p>
            <a:pPr marL="180975" indent="-180975">
              <a:buClr>
                <a:srgbClr val="007CB4"/>
              </a:buClr>
            </a:pPr>
            <a:endParaRPr lang="en-US" sz="1400" dirty="0"/>
          </a:p>
          <a:p>
            <a:pPr>
              <a:buClr>
                <a:srgbClr val="007CB4"/>
              </a:buClr>
            </a:pPr>
            <a:r>
              <a:rPr lang="en-US" sz="1400" dirty="0"/>
              <a:t>Most of these Items are treated in depth in the following chapters</a:t>
            </a:r>
          </a:p>
        </p:txBody>
      </p:sp>
    </p:spTree>
    <p:extLst>
      <p:ext uri="{BB962C8B-B14F-4D97-AF65-F5344CB8AC3E}">
        <p14:creationId xmlns:p14="http://schemas.microsoft.com/office/powerpoint/2010/main" val="2566936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6147" name="Espace réservé du contenu 5"/>
          <p:cNvSpPr>
            <a:spLocks noGrp="1"/>
          </p:cNvSpPr>
          <p:nvPr>
            <p:ph idx="1"/>
          </p:nvPr>
        </p:nvSpPr>
        <p:spPr>
          <a:xfrm>
            <a:off x="3635896" y="1484313"/>
            <a:ext cx="4896544" cy="4066281"/>
          </a:xfr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576263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>
                <a:solidFill>
                  <a:srgbClr val="007CB4"/>
                </a:solidFill>
              </a:rPr>
              <a:t>Integrated railway protection</a:t>
            </a:r>
          </a:p>
          <a:p>
            <a:pPr marL="941388" lvl="3" indent="-19685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>
                <a:solidFill>
                  <a:srgbClr val="007CB4"/>
                </a:solidFill>
              </a:rPr>
              <a:t>Focus on human aspects</a:t>
            </a:r>
          </a:p>
          <a:p>
            <a:pPr marL="576263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>
                <a:solidFill>
                  <a:srgbClr val="007CB4"/>
                </a:solidFill>
              </a:rPr>
              <a:t>Rail Crisis Management</a:t>
            </a:r>
          </a:p>
          <a:p>
            <a:pPr marL="941388" lvl="3" indent="-19685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>
                <a:solidFill>
                  <a:srgbClr val="007CB4"/>
                </a:solidFill>
              </a:rPr>
              <a:t>Public expectations for rail</a:t>
            </a:r>
          </a:p>
          <a:p>
            <a:pPr marL="941388" lvl="3" indent="-19685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 err="1">
                <a:solidFill>
                  <a:srgbClr val="007CB4"/>
                </a:solidFill>
              </a:rPr>
              <a:t>UIC</a:t>
            </a:r>
            <a:r>
              <a:rPr lang="en-US" kern="1200" dirty="0">
                <a:solidFill>
                  <a:srgbClr val="007CB4"/>
                </a:solidFill>
              </a:rPr>
              <a:t> benchmarking study</a:t>
            </a:r>
          </a:p>
          <a:p>
            <a:pPr marL="576263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>
                <a:solidFill>
                  <a:srgbClr val="007CB4"/>
                </a:solidFill>
              </a:rPr>
              <a:t>Focus on crisis communication</a:t>
            </a:r>
          </a:p>
          <a:p>
            <a:pPr marL="576263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kern="1200" dirty="0">
                <a:solidFill>
                  <a:srgbClr val="007CB4"/>
                </a:solidFill>
              </a:rPr>
              <a:t>Conclusions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485DC6D4-3A71-4B9A-9995-19B325E1EC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99" b="7699"/>
          <a:stretch/>
        </p:blipFill>
        <p:spPr>
          <a:xfrm>
            <a:off x="611560" y="1484784"/>
            <a:ext cx="2917519" cy="406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144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of warning or alert levels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563890" y="1268413"/>
          <a:ext cx="525626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2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Times New Roman"/>
                        </a:rPr>
                        <a:t>Level 0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Green</a:t>
                      </a: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  <a:ea typeface="Arial"/>
                          <a:cs typeface="Times New Roman"/>
                        </a:rPr>
                        <a:t>Normal Rail </a:t>
                      </a:r>
                      <a:r>
                        <a:rPr lang="en-US" sz="1100" baseline="0" dirty="0">
                          <a:latin typeface="+mn-lt"/>
                          <a:ea typeface="Arial"/>
                          <a:cs typeface="Times New Roman"/>
                        </a:rPr>
                        <a:t> Operation</a:t>
                      </a:r>
                      <a:endParaRPr lang="en-US" sz="1100" dirty="0">
                        <a:latin typeface="+mn-lt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Brown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Limited Incident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Arial"/>
                          <a:ea typeface="Arial"/>
                          <a:cs typeface="Times New Roman"/>
                        </a:rPr>
                        <a:t>Minor Incident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Striking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2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Yellow</a:t>
                      </a: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 Watch</a:t>
                      </a: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Potentially Critical</a:t>
                      </a: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…</a:t>
                      </a: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3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Orange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 Warning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 Alert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Critical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Red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Major Crisis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Acute Crisis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95291" y="1268415"/>
            <a:ext cx="2808559" cy="4968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rgbClr val="007CB4"/>
              </a:buClr>
            </a:pPr>
            <a:r>
              <a:rPr lang="en-US" sz="1400" b="1" dirty="0">
                <a:solidFill>
                  <a:schemeClr val="tx1"/>
                </a:solidFill>
              </a:rPr>
              <a:t>Alert Levels</a:t>
            </a: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It is important to initiate Crisis Management at the right time. Better to start early and have everything in place, in case the situation deteriorates.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A system of warning or alert levels is suggested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This is an example of a 4 level models (Level 1-4) that leads from normal operation to the recognition of a crisis, thus activating the Crisis Management Plan. 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The definition of the crisis level should be the task of the Crisis Management Team (unless otherwise but clearly stated).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This model is considered to be an example and should be adjusted according to your needs.</a:t>
            </a: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Clr>
                <a:srgbClr val="007CB4"/>
              </a:buClr>
            </a:pPr>
            <a:r>
              <a:rPr lang="en-US" sz="1400" dirty="0">
                <a:solidFill>
                  <a:schemeClr val="tx1"/>
                </a:solidFill>
              </a:rPr>
              <a:t> </a:t>
            </a: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518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of warning or alert levels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291" y="1268415"/>
            <a:ext cx="2808559" cy="4968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Clr>
                <a:srgbClr val="007CB4"/>
              </a:buClr>
            </a:pPr>
            <a:r>
              <a:rPr lang="en-US" sz="1400" b="1" dirty="0">
                <a:solidFill>
                  <a:schemeClr val="tx1"/>
                </a:solidFill>
              </a:rPr>
              <a:t>Alert Levels</a:t>
            </a: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The characteristics that are describing the different levels can be adjusted or can contain additional criteria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When reaching LEVEL 1 (Yellow) this should be clearly communicated within your staff. Every change of level should be communicated as well.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Use these levels to control the communication process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There are models containing only three levels or models with five and more. </a:t>
            </a:r>
          </a:p>
          <a:p>
            <a:pPr marL="180975" indent="-180975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</a:rPr>
              <a:t>This model is considered to be an example and should be adjusted according to your needs.</a:t>
            </a: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Clr>
                <a:srgbClr val="007CB4"/>
              </a:buClr>
            </a:pPr>
            <a:r>
              <a:rPr lang="en-US" sz="1400" dirty="0">
                <a:solidFill>
                  <a:schemeClr val="tx1"/>
                </a:solidFill>
              </a:rPr>
              <a:t> </a:t>
            </a:r>
          </a:p>
          <a:p>
            <a:pPr>
              <a:buClr>
                <a:srgbClr val="007CB4"/>
              </a:buClr>
            </a:pPr>
            <a:endParaRPr 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29503"/>
              </p:ext>
            </p:extLst>
          </p:nvPr>
        </p:nvGraphicFramePr>
        <p:xfrm>
          <a:off x="3563890" y="1268413"/>
          <a:ext cx="5256260" cy="470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2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Times New Roman"/>
                        </a:rPr>
                        <a:t>Level 0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Green</a:t>
                      </a: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  <a:ea typeface="Arial"/>
                          <a:cs typeface="Times New Roman"/>
                        </a:rPr>
                        <a:t>Normal Rail </a:t>
                      </a:r>
                      <a:r>
                        <a:rPr lang="en-US" sz="1100" baseline="0" dirty="0">
                          <a:latin typeface="+mn-lt"/>
                          <a:ea typeface="Arial"/>
                          <a:cs typeface="Times New Roman"/>
                        </a:rPr>
                        <a:t> Operation</a:t>
                      </a:r>
                      <a:endParaRPr lang="en-US" sz="1100" dirty="0">
                        <a:latin typeface="+mn-lt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DB5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Brown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Limited Incident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Arial"/>
                          <a:ea typeface="Arial"/>
                          <a:cs typeface="Times New Roman"/>
                        </a:rPr>
                        <a:t>Minor Incident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Striking</a:t>
                      </a:r>
                    </a:p>
                  </a:txBody>
                  <a:tcPr marL="68580" marR="68580" marT="0" marB="0"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Yellow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 Watch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Potentially Critical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…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indent="317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Possible Characteristics</a:t>
                      </a: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latin typeface="+mn-lt"/>
                          <a:ea typeface="Arial"/>
                          <a:cs typeface="Times New Roman"/>
                        </a:rPr>
                        <a:t>Incident does not cause major interruption of operations or services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latin typeface="+mn-lt"/>
                          <a:ea typeface="Arial"/>
                          <a:cs typeface="Times New Roman"/>
                        </a:rPr>
                        <a:t>Incident is a localized one with limited impact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latin typeface="+mn-lt"/>
                          <a:ea typeface="Arial"/>
                          <a:cs typeface="Times New Roman"/>
                        </a:rPr>
                        <a:t>Incidents that are isolated minor but are repeating (danger of “smoldering crisis”)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3175" algn="l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Times New Roman"/>
                        </a:rPr>
                        <a:t>Media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Situation is attracting slow media response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Little, but steady online media coverage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Little or no public attention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marL="0" indent="3175" algn="l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Times New Roman"/>
                        </a:rPr>
                        <a:t>Measures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Observe development (be aware of “smoldering crisis”)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Notify superiors, inform internally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Crisis Management Plan is not activated, but working groups may be summoned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On-duty employees / ops centers can still handle the situation on their own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3175" algn="l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Times New Roman"/>
                        </a:rPr>
                        <a:t>Resources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Additional resources required on a regional or larger scale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Efforts are becoming visible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200" baseline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Times New Roman"/>
                        </a:rPr>
                        <a:t>External support is required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3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Orange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 Warning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 Alert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Critical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Level 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Red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Major Crisis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Crisis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Arial"/>
                          <a:ea typeface="Arial"/>
                          <a:cs typeface="Times New Roman"/>
                        </a:rPr>
                        <a:t>Acute Crisis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647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 of the Crisis Management Team</a:t>
            </a:r>
            <a:br>
              <a:rPr lang="en-US" dirty="0"/>
            </a:br>
            <a:r>
              <a:rPr lang="en-US" dirty="0"/>
              <a:t>(Central &amp; Regional)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DABA2CA-C9AA-4692-84CD-2A726A21B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184560"/>
            <a:ext cx="8316416" cy="498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7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Crisis Management Infrastructure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5" y="1268415"/>
            <a:ext cx="367208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It is suggested that every rail operator has a designated Crisis Management Infrastructure available. </a:t>
            </a:r>
          </a:p>
          <a:p>
            <a:endParaRPr lang="en-US" sz="1400" dirty="0"/>
          </a:p>
          <a:p>
            <a:r>
              <a:rPr lang="en-US" sz="1400" dirty="0"/>
              <a:t>The purpose is to provide the required</a:t>
            </a:r>
          </a:p>
          <a:p>
            <a:pPr marL="176213" indent="-176213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space, logistics,</a:t>
            </a:r>
          </a:p>
          <a:p>
            <a:pPr marL="176213" indent="-176213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communication links and communication coordination,</a:t>
            </a:r>
          </a:p>
          <a:p>
            <a:pPr marL="176213" indent="-176213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meeting and briefing facilities,</a:t>
            </a:r>
          </a:p>
          <a:p>
            <a:pPr marL="176213" indent="-176213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400" dirty="0"/>
              <a:t>information collection, evaluation and distribution,</a:t>
            </a:r>
          </a:p>
          <a:p>
            <a:endParaRPr lang="en-US" sz="1400" dirty="0"/>
          </a:p>
          <a:p>
            <a:r>
              <a:rPr lang="en-US" sz="1400" dirty="0"/>
              <a:t>for the Crisis Management Team.</a:t>
            </a:r>
          </a:p>
          <a:p>
            <a:endParaRPr lang="en-US" sz="1400" dirty="0"/>
          </a:p>
        </p:txBody>
      </p:sp>
      <p:pic>
        <p:nvPicPr>
          <p:cNvPr id="77826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93096"/>
            <a:ext cx="2232248" cy="1674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35684" y="1268413"/>
          <a:ext cx="4607661" cy="5006340"/>
        </p:xfrm>
        <a:graphic>
          <a:graphicData uri="http://schemas.openxmlformats.org/drawingml/2006/table">
            <a:tbl>
              <a:tblPr/>
              <a:tblGrid>
                <a:gridCol w="3095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39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Mini</a:t>
                      </a: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Times New Roman"/>
                        </a:rPr>
                        <a:t>Should</a:t>
                      </a: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Could</a:t>
                      </a: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C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Working space for support staff / Information Cell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Meeting room (‘War Room”) sufficient for CMT plus additional members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2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Additional meeting capabilities (e.g. for working groups)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Alternativ (Back Up) War Room / Information Cell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Computers with e-mail and internet access. 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Printers, Flipchart, Whiteboards, Markerboards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Secured wifi access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2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Connectivity for mobile computers (Network access, internet access, cables, wifi)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Telephones for support staff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Fax machine (s)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Telephones for CMT – members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Telephone conference capability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537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GSM availability (cell phones are working, e.g. by use of repeaters when building structure is blocking signals)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Video conference capability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Video projection capability (Screens, Beamer, …)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Television with newsfeed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302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Alternative communications capability (e.g. Radio, SatCom, GSM-R, …)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Secure communication capabilities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Document shredder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Emergency Power Generation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Spare cell phone batteries, batteries and chargers.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Paper, pencils, marker, etc. 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7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Times New Roman"/>
                        </a:rPr>
                        <a:t>Humanitarian Logistics (Eat, drink, rest, …)</a:t>
                      </a:r>
                      <a:endParaRPr lang="en-US" sz="9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Arial"/>
                          <a:cs typeface="Arial"/>
                        </a:rPr>
                        <a:t>X</a:t>
                      </a:r>
                      <a:endParaRPr lang="en-US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2658" marR="32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230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 </a:t>
            </a:r>
            <a:br>
              <a:rPr lang="en-GB" dirty="0"/>
            </a:br>
            <a:r>
              <a:rPr lang="en-US" dirty="0"/>
              <a:t>Rail Crisis Communication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74315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164905" cy="768284"/>
          </a:xfrm>
        </p:spPr>
        <p:txBody>
          <a:bodyPr/>
          <a:lstStyle/>
          <a:p>
            <a:r>
              <a:rPr lang="en-US" dirty="0"/>
              <a:t>Expectations of crisis communication from CI operators</a:t>
            </a:r>
          </a:p>
        </p:txBody>
      </p:sp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1200774295"/>
              </p:ext>
            </p:extLst>
          </p:nvPr>
        </p:nvGraphicFramePr>
        <p:xfrm>
          <a:off x="261476" y="3429000"/>
          <a:ext cx="5256584" cy="259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aphique 4"/>
          <p:cNvGraphicFramePr/>
          <p:nvPr>
            <p:extLst>
              <p:ext uri="{D42A27DB-BD31-4B8C-83A1-F6EECF244321}">
                <p14:modId xmlns:p14="http://schemas.microsoft.com/office/powerpoint/2010/main" val="1588611762"/>
              </p:ext>
            </p:extLst>
          </p:nvPr>
        </p:nvGraphicFramePr>
        <p:xfrm>
          <a:off x="5630550" y="3429000"/>
          <a:ext cx="3276364" cy="259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395536" y="1124744"/>
            <a:ext cx="8424862" cy="2592288"/>
          </a:xfrm>
        </p:spPr>
        <p:txBody>
          <a:bodyPr/>
          <a:lstStyle/>
          <a:p>
            <a:r>
              <a:rPr lang="en-US" sz="2000" dirty="0"/>
              <a:t>Traditional media is still seen as number one source for crisis communication</a:t>
            </a:r>
          </a:p>
          <a:p>
            <a:r>
              <a:rPr lang="en-US" sz="2000" dirty="0"/>
              <a:t>Public expect CI operators to use the Internet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GB" sz="1600" dirty="0"/>
              <a:t>70% have used social media to look for road or traffic conditions (EMERGENT)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GB" sz="1600" dirty="0"/>
              <a:t>Tweets containing information about infrastructure and utilities are among most retweeted  (</a:t>
            </a:r>
            <a:r>
              <a:rPr lang="en-GB" sz="1600" dirty="0" err="1"/>
              <a:t>Olteanu</a:t>
            </a:r>
            <a:r>
              <a:rPr lang="en-GB" sz="1600" dirty="0"/>
              <a:t> et al., 2015)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GB" sz="1600" dirty="0"/>
              <a:t>56% expect a response when using social media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endParaRPr lang="en-GB" sz="160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1956875" y="548680"/>
            <a:ext cx="1767443" cy="450459"/>
            <a:chOff x="3851920" y="3406356"/>
            <a:chExt cx="2882823" cy="729980"/>
          </a:xfrm>
        </p:grpSpPr>
        <p:grpSp>
          <p:nvGrpSpPr>
            <p:cNvPr id="15" name="Groupe 14"/>
            <p:cNvGrpSpPr/>
            <p:nvPr/>
          </p:nvGrpSpPr>
          <p:grpSpPr>
            <a:xfrm>
              <a:off x="3851920" y="3406356"/>
              <a:ext cx="1128064" cy="729980"/>
              <a:chOff x="6516216" y="2087947"/>
              <a:chExt cx="990163" cy="597471"/>
            </a:xfrm>
          </p:grpSpPr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2087947"/>
                <a:ext cx="597471" cy="597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4" descr="http://en.facebookbrand.com/wp-content/uploads/2016/05/FB-fLogo-Blue-broadcast-2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64288" y="2215636"/>
                <a:ext cx="342091" cy="3420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6" name="Groupe 15"/>
            <p:cNvGrpSpPr/>
            <p:nvPr/>
          </p:nvGrpSpPr>
          <p:grpSpPr>
            <a:xfrm>
              <a:off x="5127060" y="3475571"/>
              <a:ext cx="1607683" cy="568081"/>
              <a:chOff x="6586426" y="1484784"/>
              <a:chExt cx="1607683" cy="568081"/>
            </a:xfrm>
          </p:grpSpPr>
          <p:pic>
            <p:nvPicPr>
              <p:cNvPr id="17" name="Picture 7" descr="Afficher l'image d'origin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6426" y="1484784"/>
                <a:ext cx="492948" cy="4929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9" descr="radio fm icon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3240" y="1512642"/>
                <a:ext cx="481286" cy="481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11" descr="Afficher l'image d'origine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2823" y="1571578"/>
                <a:ext cx="481286" cy="4812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069756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164905" cy="768284"/>
          </a:xfrm>
        </p:spPr>
        <p:txBody>
          <a:bodyPr/>
          <a:lstStyle/>
          <a:p>
            <a:r>
              <a:rPr lang="en-US" dirty="0"/>
              <a:t>Help the public help you: crowdsourcing</a:t>
            </a:r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395536" y="1124743"/>
            <a:ext cx="8424862" cy="2437914"/>
          </a:xfrm>
        </p:spPr>
        <p:txBody>
          <a:bodyPr/>
          <a:lstStyle/>
          <a:p>
            <a:r>
              <a:rPr lang="en-US" sz="2000" dirty="0"/>
              <a:t>The public provide information quickly and in mass</a:t>
            </a:r>
          </a:p>
          <a:p>
            <a:r>
              <a:rPr lang="en-US" sz="2000" dirty="0"/>
              <a:t>Crowdsourcing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“Method of information collection that utilizes data received from volunteers to enable stakeholders to participate in disaster response (Tierney 2014).”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Decreases recovery time by expanding the information available to operators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Importance of engagement strategy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r>
              <a:rPr lang="en-US" sz="1600" dirty="0"/>
              <a:t>Legal and ethical issues </a:t>
            </a:r>
          </a:p>
          <a:p>
            <a:pPr marL="746125" lvl="2" indent="-285750">
              <a:buFont typeface="Wingdings" panose="05000000000000000000" pitchFamily="2" charset="2"/>
              <a:buChar char="§"/>
            </a:pPr>
            <a:endParaRPr lang="en-US" sz="1600" dirty="0"/>
          </a:p>
          <a:p>
            <a:endParaRPr lang="en-US" sz="2000" dirty="0"/>
          </a:p>
          <a:p>
            <a:pPr marL="746125" lvl="2" indent="-285750">
              <a:buFont typeface="Wingdings" panose="05000000000000000000" pitchFamily="2" charset="2"/>
              <a:buChar char="§"/>
            </a:pPr>
            <a:endParaRPr lang="en-GB" sz="160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6385010" y="506465"/>
            <a:ext cx="1767443" cy="450459"/>
            <a:chOff x="3851920" y="3406356"/>
            <a:chExt cx="2882823" cy="729980"/>
          </a:xfrm>
        </p:grpSpPr>
        <p:grpSp>
          <p:nvGrpSpPr>
            <p:cNvPr id="15" name="Groupe 14"/>
            <p:cNvGrpSpPr/>
            <p:nvPr/>
          </p:nvGrpSpPr>
          <p:grpSpPr>
            <a:xfrm>
              <a:off x="3851920" y="3406356"/>
              <a:ext cx="1128064" cy="729980"/>
              <a:chOff x="6516216" y="2087947"/>
              <a:chExt cx="990163" cy="597471"/>
            </a:xfrm>
          </p:grpSpPr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2087947"/>
                <a:ext cx="597471" cy="597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4" descr="http://en.facebookbrand.com/wp-content/uploads/2016/05/FB-fLogo-Blue-broadcast-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64288" y="2215636"/>
                <a:ext cx="342091" cy="3420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6" name="Groupe 15"/>
            <p:cNvGrpSpPr/>
            <p:nvPr/>
          </p:nvGrpSpPr>
          <p:grpSpPr>
            <a:xfrm>
              <a:off x="5127060" y="3475571"/>
              <a:ext cx="1607683" cy="568081"/>
              <a:chOff x="6586426" y="1484784"/>
              <a:chExt cx="1607683" cy="568081"/>
            </a:xfrm>
          </p:grpSpPr>
          <p:pic>
            <p:nvPicPr>
              <p:cNvPr id="17" name="Picture 7" descr="Afficher l'image d'origin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6426" y="1484784"/>
                <a:ext cx="492948" cy="4929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9" descr="radio fm ic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3240" y="1512642"/>
                <a:ext cx="481286" cy="481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11" descr="Afficher l'image d'origin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2823" y="1571578"/>
                <a:ext cx="481286" cy="4812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" t="8265" r="2380" b="2480"/>
          <a:stretch/>
        </p:blipFill>
        <p:spPr bwMode="auto">
          <a:xfrm>
            <a:off x="179512" y="3573016"/>
            <a:ext cx="475252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e 22"/>
          <p:cNvGrpSpPr/>
          <p:nvPr/>
        </p:nvGrpSpPr>
        <p:grpSpPr>
          <a:xfrm>
            <a:off x="5022049" y="3609020"/>
            <a:ext cx="4032448" cy="2664296"/>
            <a:chOff x="3131840" y="3645024"/>
            <a:chExt cx="4032448" cy="2688159"/>
          </a:xfrm>
        </p:grpSpPr>
        <p:pic>
          <p:nvPicPr>
            <p:cNvPr id="24" name="Picture 2" descr="Afficher l'image d'origine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3645024"/>
              <a:ext cx="4032448" cy="2334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ZoneTexte 24"/>
            <p:cNvSpPr txBox="1"/>
            <p:nvPr/>
          </p:nvSpPr>
          <p:spPr>
            <a:xfrm>
              <a:off x="3131840" y="6040795"/>
              <a:ext cx="403244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Hurricane Sandy crisis map showing power outages</a:t>
              </a:r>
              <a:endParaRPr lang="fr-FR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857609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Crisis Communication</a:t>
            </a:r>
          </a:p>
        </p:txBody>
      </p:sp>
      <p:sp>
        <p:nvSpPr>
          <p:cNvPr id="6" name="AutoShape 3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95289" y="1628776"/>
            <a:ext cx="3672656" cy="4608513"/>
          </a:xfrm>
          <a:prstGeom prst="rightArrowCallout">
            <a:avLst>
              <a:gd name="adj1" fmla="val 16398"/>
              <a:gd name="adj2" fmla="val 17924"/>
              <a:gd name="adj3" fmla="val 8333"/>
              <a:gd name="adj4" fmla="val 87597"/>
            </a:avLst>
          </a:prstGeom>
          <a:solidFill>
            <a:schemeClr val="bg1"/>
          </a:solidFill>
          <a:ln w="9525" algn="ctr">
            <a:solidFill>
              <a:schemeClr val="bg2"/>
            </a:solidFill>
            <a:miter lim="800000"/>
            <a:headEnd/>
            <a:tailEnd/>
          </a:ln>
        </p:spPr>
        <p:txBody>
          <a:bodyPr lIns="216000" tIns="252000" rIns="216000" bIns="252000"/>
          <a:lstStyle/>
          <a:p>
            <a:endParaRPr lang="en-US"/>
          </a:p>
        </p:txBody>
      </p:sp>
      <p:sp>
        <p:nvSpPr>
          <p:cNvPr id="12" name="Inhaltsplatzhalter 6"/>
          <p:cNvSpPr txBox="1">
            <a:spLocks/>
          </p:cNvSpPr>
          <p:nvPr>
            <p:custDataLst>
              <p:tags r:id="rId2"/>
            </p:custDataLst>
          </p:nvPr>
        </p:nvSpPr>
        <p:spPr bwMode="gray">
          <a:xfrm>
            <a:off x="395288" y="1268413"/>
            <a:ext cx="3221030" cy="36036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0000" tIns="90000" rIns="90000" bIns="90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DB Office" pitchFamily="34" charset="0"/>
              </a:rPr>
              <a:t>Incident Reporting</a:t>
            </a:r>
          </a:p>
        </p:txBody>
      </p:sp>
      <p:sp>
        <p:nvSpPr>
          <p:cNvPr id="13" name="Inhaltsplatzhalter 6"/>
          <p:cNvSpPr txBox="1">
            <a:spLocks/>
          </p:cNvSpPr>
          <p:nvPr>
            <p:custDataLst>
              <p:tags r:id="rId3"/>
            </p:custDataLst>
          </p:nvPr>
        </p:nvSpPr>
        <p:spPr bwMode="gray">
          <a:xfrm>
            <a:off x="395288" y="1628776"/>
            <a:ext cx="3240608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lvl="1">
              <a:spcBef>
                <a:spcPts val="600"/>
              </a:spcBef>
              <a:buClr>
                <a:srgbClr val="FF0000"/>
              </a:buClr>
              <a:buSzPct val="85000"/>
            </a:pPr>
            <a:r>
              <a:rPr lang="en-US" sz="1400" dirty="0">
                <a:latin typeface="DB Office" pitchFamily="34" charset="0"/>
              </a:rPr>
              <a:t>It is paramount that an information flow is organized, that allows – after an incident is detected – a fast evaluation of the</a:t>
            </a:r>
          </a:p>
          <a:p>
            <a:pPr marL="179388" lvl="1" indent="-179388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</a:pPr>
            <a:r>
              <a:rPr lang="en-US" sz="1400" dirty="0">
                <a:latin typeface="DB Office" pitchFamily="34" charset="0"/>
              </a:rPr>
              <a:t>character of that incident</a:t>
            </a:r>
          </a:p>
          <a:p>
            <a:pPr marL="179388" lvl="1" indent="-179388">
              <a:spcBef>
                <a:spcPts val="600"/>
              </a:spcBef>
              <a:buClr>
                <a:srgbClr val="FF0000"/>
              </a:buClr>
              <a:buSzPct val="85000"/>
            </a:pPr>
            <a:r>
              <a:rPr lang="en-US" sz="1400" dirty="0">
                <a:latin typeface="DB Office" pitchFamily="34" charset="0"/>
              </a:rPr>
              <a:t>	[What happened? Who did that? When did it take place? Where did it take place? Why (How) did that happen?] and the</a:t>
            </a:r>
          </a:p>
          <a:p>
            <a:pPr marL="179388" lvl="1" indent="-179388">
              <a:spcBef>
                <a:spcPts val="600"/>
              </a:spcBef>
              <a:buClr>
                <a:srgbClr val="FF0000"/>
              </a:buClr>
              <a:buSzPct val="85000"/>
              <a:buFont typeface="Wingdings" pitchFamily="2" charset="2"/>
              <a:buChar char="n"/>
            </a:pPr>
            <a:r>
              <a:rPr lang="en-US" sz="1400" dirty="0">
                <a:latin typeface="DB Office" pitchFamily="34" charset="0"/>
              </a:rPr>
              <a:t>Consequences</a:t>
            </a:r>
          </a:p>
          <a:p>
            <a:pPr marL="179388" lvl="1" indent="-179388">
              <a:spcBef>
                <a:spcPts val="600"/>
              </a:spcBef>
              <a:buClr>
                <a:srgbClr val="FF0000"/>
              </a:buClr>
              <a:buSzPct val="85000"/>
            </a:pPr>
            <a:r>
              <a:rPr lang="en-US" sz="1400" dirty="0">
                <a:latin typeface="DB Office" pitchFamily="34" charset="0"/>
              </a:rPr>
              <a:t>	[is this (potentially) leading to a crisis?].</a:t>
            </a:r>
          </a:p>
          <a:p>
            <a:pPr marL="0" lvl="1">
              <a:spcBef>
                <a:spcPts val="600"/>
              </a:spcBef>
              <a:buClr>
                <a:srgbClr val="FF0000"/>
              </a:buClr>
              <a:buSzPct val="85000"/>
            </a:pPr>
            <a:r>
              <a:rPr lang="en-US" sz="1400" dirty="0">
                <a:latin typeface="DB Office" pitchFamily="34" charset="0"/>
              </a:rPr>
              <a:t>This is reflecting to all types of incidents, regardless of having a security, safety or other background</a:t>
            </a:r>
          </a:p>
        </p:txBody>
      </p:sp>
      <p:pic>
        <p:nvPicPr>
          <p:cNvPr id="18" name="Picture 1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2" y="1397008"/>
            <a:ext cx="3816103" cy="20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918834"/>
            <a:ext cx="3764692" cy="224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206423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Crisis Communication – Communication Priorities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95610" y="1268415"/>
            <a:ext cx="8424862" cy="4968875"/>
            <a:chOff x="395288" y="1268413"/>
            <a:chExt cx="8424862" cy="4968875"/>
          </a:xfrm>
        </p:grpSpPr>
        <p:sp>
          <p:nvSpPr>
            <p:cNvPr id="6" name="Rectangle 5"/>
            <p:cNvSpPr/>
            <p:nvPr/>
          </p:nvSpPr>
          <p:spPr>
            <a:xfrm>
              <a:off x="395288" y="1268413"/>
              <a:ext cx="8424862" cy="49688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8532" y="1441351"/>
              <a:ext cx="8318375" cy="446394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8550911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Crisis Communication – Information Policy</a:t>
            </a:r>
          </a:p>
        </p:txBody>
      </p:sp>
      <p:sp>
        <p:nvSpPr>
          <p:cNvPr id="5" name="Rectangle 4"/>
          <p:cNvSpPr/>
          <p:nvPr/>
        </p:nvSpPr>
        <p:spPr>
          <a:xfrm>
            <a:off x="395610" y="1268415"/>
            <a:ext cx="8424862" cy="4968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4" y="1340423"/>
            <a:ext cx="8085663" cy="482488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8874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Why integrated railway protection?</a:t>
            </a:r>
            <a:endParaRPr lang="en-GB" b="0" dirty="0"/>
          </a:p>
        </p:txBody>
      </p:sp>
      <p:grpSp>
        <p:nvGrpSpPr>
          <p:cNvPr id="10" name="Groupe 9"/>
          <p:cNvGrpSpPr/>
          <p:nvPr/>
        </p:nvGrpSpPr>
        <p:grpSpPr>
          <a:xfrm>
            <a:off x="647943" y="1412778"/>
            <a:ext cx="5825044" cy="1468579"/>
            <a:chOff x="539553" y="1646053"/>
            <a:chExt cx="5688632" cy="1362902"/>
          </a:xfrm>
        </p:grpSpPr>
        <p:pic>
          <p:nvPicPr>
            <p:cNvPr id="84994" name="Picture 2" descr="http://uic.org/local/cache-vignettes/L1920xH460/rubon13-6f5cb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3" y="1646053"/>
              <a:ext cx="5688632" cy="1362902"/>
            </a:xfrm>
            <a:prstGeom prst="rect">
              <a:avLst/>
            </a:prstGeom>
            <a:noFill/>
          </p:spPr>
        </p:pic>
        <p:sp>
          <p:nvSpPr>
            <p:cNvPr id="7" name="ZoneTexte 6"/>
            <p:cNvSpPr txBox="1"/>
            <p:nvPr/>
          </p:nvSpPr>
          <p:spPr>
            <a:xfrm>
              <a:off x="4371716" y="1646053"/>
              <a:ext cx="1856469" cy="42844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400" b="1" dirty="0">
                  <a:solidFill>
                    <a:schemeClr val="bg1"/>
                  </a:solidFill>
                </a:rPr>
                <a:t>Passengers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647944" y="2996953"/>
            <a:ext cx="5825047" cy="1468581"/>
            <a:chOff x="539552" y="3110568"/>
            <a:chExt cx="5688633" cy="1362904"/>
          </a:xfrm>
        </p:grpSpPr>
        <p:pic>
          <p:nvPicPr>
            <p:cNvPr id="84996" name="Picture 4" descr="http://uic.org/local/cache-vignettes/L1920xH460/rubon36-8207f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3110569"/>
              <a:ext cx="5688633" cy="1362903"/>
            </a:xfrm>
            <a:prstGeom prst="rect">
              <a:avLst/>
            </a:prstGeom>
            <a:noFill/>
          </p:spPr>
        </p:pic>
        <p:sp>
          <p:nvSpPr>
            <p:cNvPr id="8" name="ZoneTexte 7"/>
            <p:cNvSpPr txBox="1"/>
            <p:nvPr/>
          </p:nvSpPr>
          <p:spPr>
            <a:xfrm>
              <a:off x="5004607" y="3110568"/>
              <a:ext cx="1223576" cy="42844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400" b="1" dirty="0">
                  <a:solidFill>
                    <a:schemeClr val="bg1"/>
                  </a:solidFill>
                </a:rPr>
                <a:t>Freight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647944" y="4581127"/>
            <a:ext cx="5825047" cy="1468580"/>
            <a:chOff x="539552" y="4797152"/>
            <a:chExt cx="5688633" cy="1362903"/>
          </a:xfrm>
        </p:grpSpPr>
        <p:pic>
          <p:nvPicPr>
            <p:cNvPr id="84998" name="Picture 6" descr="http://uic.org/local/cache-vignettes/L1920xH460/rubon47-8557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9552" y="4797153"/>
              <a:ext cx="5688633" cy="1362902"/>
            </a:xfrm>
            <a:prstGeom prst="rect">
              <a:avLst/>
            </a:prstGeom>
            <a:noFill/>
          </p:spPr>
        </p:pic>
        <p:sp>
          <p:nvSpPr>
            <p:cNvPr id="9" name="ZoneTexte 8"/>
            <p:cNvSpPr txBox="1"/>
            <p:nvPr/>
          </p:nvSpPr>
          <p:spPr>
            <a:xfrm>
              <a:off x="4160746" y="4797152"/>
              <a:ext cx="2064068" cy="42844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400" b="1" dirty="0">
                  <a:solidFill>
                    <a:schemeClr val="bg1"/>
                  </a:solidFill>
                </a:rPr>
                <a:t>Rail systems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ZoneTexte 12"/>
          <p:cNvSpPr txBox="1"/>
          <p:nvPr/>
        </p:nvSpPr>
        <p:spPr>
          <a:xfrm>
            <a:off x="6564160" y="1412776"/>
            <a:ext cx="2088232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chemeClr val="tx2"/>
                </a:solidFill>
              </a:rPr>
              <a:t>Conventional rails</a:t>
            </a:r>
          </a:p>
          <a:p>
            <a:r>
              <a:rPr lang="en-GB" sz="1500" dirty="0">
                <a:solidFill>
                  <a:schemeClr val="tx2"/>
                </a:solidFill>
              </a:rPr>
              <a:t>High-Speed rails</a:t>
            </a:r>
          </a:p>
          <a:p>
            <a:r>
              <a:rPr lang="en-GB" sz="1500" dirty="0">
                <a:solidFill>
                  <a:schemeClr val="tx2"/>
                </a:solidFill>
              </a:rPr>
              <a:t>Commuter lines</a:t>
            </a:r>
          </a:p>
          <a:p>
            <a:r>
              <a:rPr lang="en-GB" sz="1500" dirty="0">
                <a:solidFill>
                  <a:schemeClr val="tx2"/>
                </a:solidFill>
              </a:rPr>
              <a:t>Stations &amp; hubs</a:t>
            </a:r>
          </a:p>
          <a:p>
            <a:r>
              <a:rPr lang="en-GB" sz="1500" dirty="0">
                <a:solidFill>
                  <a:schemeClr val="tx2"/>
                </a:solidFill>
              </a:rPr>
              <a:t>Services</a:t>
            </a:r>
          </a:p>
          <a:p>
            <a:r>
              <a:rPr lang="en-GB" sz="1500" dirty="0">
                <a:solidFill>
                  <a:schemeClr val="tx2"/>
                </a:solidFill>
              </a:rPr>
              <a:t>Operations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6564160" y="2996952"/>
            <a:ext cx="2088232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chemeClr val="tx2"/>
                </a:solidFill>
              </a:rPr>
              <a:t>Wagons</a:t>
            </a:r>
          </a:p>
          <a:p>
            <a:r>
              <a:rPr lang="en-GB" sz="1500" dirty="0">
                <a:solidFill>
                  <a:schemeClr val="tx2"/>
                </a:solidFill>
              </a:rPr>
              <a:t>Dangerous goods</a:t>
            </a:r>
          </a:p>
          <a:p>
            <a:r>
              <a:rPr lang="en-GB" sz="1500" dirty="0">
                <a:solidFill>
                  <a:schemeClr val="tx2"/>
                </a:solidFill>
              </a:rPr>
              <a:t>Global corridors</a:t>
            </a:r>
          </a:p>
          <a:p>
            <a:endParaRPr lang="en-US" sz="1500" dirty="0">
              <a:solidFill>
                <a:schemeClr val="tx2"/>
              </a:solidFill>
            </a:endParaRPr>
          </a:p>
          <a:p>
            <a:endParaRPr lang="en-US" sz="1500" dirty="0">
              <a:solidFill>
                <a:schemeClr val="tx2"/>
              </a:solidFill>
            </a:endParaRPr>
          </a:p>
          <a:p>
            <a:endParaRPr lang="en-GB" sz="1500" dirty="0">
              <a:solidFill>
                <a:schemeClr val="tx2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564160" y="4581128"/>
            <a:ext cx="2088232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chemeClr val="tx2"/>
                </a:solidFill>
              </a:rPr>
              <a:t>Rolling stock</a:t>
            </a:r>
          </a:p>
          <a:p>
            <a:r>
              <a:rPr lang="en-GB" sz="1500" dirty="0">
                <a:solidFill>
                  <a:schemeClr val="tx2"/>
                </a:solidFill>
              </a:rPr>
              <a:t>Assets</a:t>
            </a:r>
          </a:p>
          <a:p>
            <a:r>
              <a:rPr lang="en-GB" sz="1500" dirty="0">
                <a:solidFill>
                  <a:schemeClr val="tx2"/>
                </a:solidFill>
              </a:rPr>
              <a:t>Signalling</a:t>
            </a:r>
          </a:p>
          <a:p>
            <a:r>
              <a:rPr lang="en-GB" sz="1500" dirty="0">
                <a:solidFill>
                  <a:schemeClr val="tx2"/>
                </a:solidFill>
              </a:rPr>
              <a:t>Telecommunications</a:t>
            </a:r>
          </a:p>
          <a:p>
            <a:endParaRPr lang="en-US" sz="1500" dirty="0">
              <a:solidFill>
                <a:schemeClr val="tx2"/>
              </a:solidFill>
            </a:endParaRPr>
          </a:p>
          <a:p>
            <a:endParaRPr lang="en-GB" sz="1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571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Communication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290" y="1196752"/>
            <a:ext cx="8425181" cy="49859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sz="1400" dirty="0"/>
          </a:p>
          <a:p>
            <a:r>
              <a:rPr lang="en-US" dirty="0">
                <a:solidFill>
                  <a:schemeClr val="tx2"/>
                </a:solidFill>
              </a:rPr>
              <a:t>It might be advisable to prepare a separate </a:t>
            </a:r>
            <a:r>
              <a:rPr lang="en-US" b="1" dirty="0">
                <a:solidFill>
                  <a:srgbClr val="007CB4"/>
                </a:solidFill>
              </a:rPr>
              <a:t>Crisis Communication Plan</a:t>
            </a:r>
            <a:r>
              <a:rPr lang="en-US" dirty="0">
                <a:solidFill>
                  <a:schemeClr val="tx2"/>
                </a:solidFill>
              </a:rPr>
              <a:t> that covers: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establishment of media and social media monitoring capabilities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spokesperson, space for press conferences and statements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communication to the key stakeholders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feeding of information into the social media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kind of information that should be released and how often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approval process and the authority for the release of information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information process to your employees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handling of questions / requests from media, families, victims etc. (amount!)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preparation of key media contact sheets and telephone/stakeholder log sheets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preparation of black / dark websites or splash sites for crisis communication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preparation of pre-draft messages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preparation and publishing process of FAQ</a:t>
            </a:r>
          </a:p>
          <a:p>
            <a:pPr marL="463550" indent="-176213">
              <a:spcAft>
                <a:spcPts val="600"/>
              </a:spcAft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(external) assistance by using Call Centers, Communication Advisors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025905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 </a:t>
            </a:r>
            <a:br>
              <a:rPr lang="en-GB" dirty="0"/>
            </a:br>
            <a:r>
              <a:rPr lang="en-US" dirty="0"/>
              <a:t>Conclusions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4638496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xmlns="" id="{0C738806-7C8A-4223-846A-905B7CE2DA5B}"/>
              </a:ext>
            </a:extLst>
          </p:cNvPr>
          <p:cNvSpPr txBox="1">
            <a:spLocks/>
          </p:cNvSpPr>
          <p:nvPr/>
        </p:nvSpPr>
        <p:spPr bwMode="auto">
          <a:xfrm>
            <a:off x="4139953" y="1556792"/>
            <a:ext cx="4680520" cy="432048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293688" indent="-293688" algn="l" rtl="0" eaLnBrk="1" fontAlgn="base" hangingPunct="1">
              <a:spcBef>
                <a:spcPct val="65000"/>
              </a:spcBef>
              <a:spcAft>
                <a:spcPct val="0"/>
              </a:spcAft>
              <a:buFont typeface="Arial Black" pitchFamily="34" charset="0"/>
              <a:buChar char="&gt;"/>
              <a:defRPr sz="2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95275" algn="l" rtl="0" eaLnBrk="1" fontAlgn="base" hangingPunct="1">
              <a:spcBef>
                <a:spcPct val="10000"/>
              </a:spcBef>
              <a:spcAft>
                <a:spcPct val="0"/>
              </a:spcAft>
              <a:buFont typeface="Symbol" pitchFamily="18" charset="2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66725" indent="-169863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Font typeface="Symbol" pitchFamily="18" charset="2"/>
              <a:buChar char="·"/>
              <a:defRPr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58813" indent="-1905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-"/>
              <a:defRPr sz="17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6263" lvl="1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200" b="1" dirty="0">
                <a:solidFill>
                  <a:srgbClr val="007CB4"/>
                </a:solidFill>
              </a:rPr>
              <a:t>Public expect that CI operators are active participants in community resilience by providing aid and communicating about service availability</a:t>
            </a:r>
          </a:p>
          <a:p>
            <a:pPr marL="576263" lvl="1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200" b="1" dirty="0">
                <a:solidFill>
                  <a:srgbClr val="007CB4"/>
                </a:solidFill>
              </a:rPr>
              <a:t>Future research should look into how railway can contribute to community resilience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855F3E41-E05D-43E9-98D6-6F39C4127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05"/>
          <a:stretch/>
        </p:blipFill>
        <p:spPr>
          <a:xfrm>
            <a:off x="395537" y="1556792"/>
            <a:ext cx="367240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6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5529" y="1162944"/>
            <a:ext cx="8424862" cy="456911"/>
          </a:xfrm>
        </p:spPr>
        <p:txBody>
          <a:bodyPr/>
          <a:lstStyle/>
          <a:p>
            <a:pPr marL="0" lvl="0" indent="0">
              <a:buNone/>
            </a:pPr>
            <a:r>
              <a:rPr lang="fr-FR" dirty="0" err="1">
                <a:solidFill>
                  <a:schemeClr val="tx2"/>
                </a:solidFill>
              </a:rPr>
              <a:t>Deeper</a:t>
            </a:r>
            <a:r>
              <a:rPr lang="fr-FR" dirty="0">
                <a:solidFill>
                  <a:schemeClr val="tx2"/>
                </a:solidFill>
              </a:rPr>
              <a:t> </a:t>
            </a:r>
            <a:r>
              <a:rPr lang="fr-FR" dirty="0" err="1">
                <a:solidFill>
                  <a:schemeClr val="tx2"/>
                </a:solidFill>
              </a:rPr>
              <a:t>analysis</a:t>
            </a:r>
            <a:r>
              <a:rPr lang="fr-FR" dirty="0">
                <a:solidFill>
                  <a:schemeClr val="tx2"/>
                </a:solidFill>
              </a:rPr>
              <a:t> of business </a:t>
            </a:r>
            <a:r>
              <a:rPr lang="fr-FR" dirty="0" err="1">
                <a:solidFill>
                  <a:schemeClr val="tx2"/>
                </a:solidFill>
              </a:rPr>
              <a:t>continuity</a:t>
            </a:r>
            <a:r>
              <a:rPr lang="fr-FR" dirty="0">
                <a:solidFill>
                  <a:schemeClr val="tx2"/>
                </a:solidFill>
              </a:rPr>
              <a:t> (</a:t>
            </a:r>
            <a:r>
              <a:rPr lang="fr-FR" dirty="0" err="1">
                <a:solidFill>
                  <a:schemeClr val="tx2"/>
                </a:solidFill>
              </a:rPr>
              <a:t>recommendations</a:t>
            </a:r>
            <a:r>
              <a:rPr lang="fr-FR" dirty="0">
                <a:solidFill>
                  <a:schemeClr val="tx2"/>
                </a:solidFill>
              </a:rPr>
              <a:t>)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xmlns="" id="{186D9498-5C60-4826-875B-40FEBE2A7D64}"/>
              </a:ext>
            </a:extLst>
          </p:cNvPr>
          <p:cNvGrpSpPr/>
          <p:nvPr/>
        </p:nvGrpSpPr>
        <p:grpSpPr>
          <a:xfrm>
            <a:off x="3491880" y="2711289"/>
            <a:ext cx="2160240" cy="2312336"/>
            <a:chOff x="3491880" y="2771981"/>
            <a:chExt cx="2160240" cy="2312336"/>
          </a:xfrm>
        </p:grpSpPr>
        <p:sp>
          <p:nvSpPr>
            <p:cNvPr id="7" name="Rounded Rectangle 4">
              <a:extLst>
                <a:ext uri="{FF2B5EF4-FFF2-40B4-BE49-F238E27FC236}">
                  <a16:creationId xmlns:a16="http://schemas.microsoft.com/office/drawing/2014/main" xmlns="" id="{0D6B662B-F48F-4232-80EA-BFF50AB9D074}"/>
                </a:ext>
              </a:extLst>
            </p:cNvPr>
            <p:cNvSpPr/>
            <p:nvPr/>
          </p:nvSpPr>
          <p:spPr>
            <a:xfrm>
              <a:off x="3491880" y="2771981"/>
              <a:ext cx="2160240" cy="223224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Rounded Rectangle 5">
              <a:extLst>
                <a:ext uri="{FF2B5EF4-FFF2-40B4-BE49-F238E27FC236}">
                  <a16:creationId xmlns:a16="http://schemas.microsoft.com/office/drawing/2014/main" xmlns="" id="{4D65187C-8379-4670-BC85-AA8572DF1835}"/>
                </a:ext>
              </a:extLst>
            </p:cNvPr>
            <p:cNvSpPr/>
            <p:nvPr/>
          </p:nvSpPr>
          <p:spPr>
            <a:xfrm>
              <a:off x="3653086" y="2988005"/>
              <a:ext cx="1873002" cy="720080"/>
            </a:xfrm>
            <a:prstGeom prst="roundRect">
              <a:avLst>
                <a:gd name="adj" fmla="val 10500"/>
              </a:avLst>
            </a:prstGeom>
            <a:solidFill>
              <a:srgbClr val="0090D4"/>
            </a:solidFill>
            <a:ln>
              <a:noFill/>
            </a:ln>
            <a:effectLst/>
          </p:spPr>
          <p:style>
            <a:lnRef idx="1">
              <a:schemeClr val="accent5">
                <a:hueOff val="-1555810"/>
                <a:satOff val="-8129"/>
                <a:lumOff val="-967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0" rIns="36000" bIns="0" anchor="ctr" anchorCtr="1"/>
            <a:lstStyle>
              <a:defPPr>
                <a:defRPr lang="fr-FR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Crisis Management</a:t>
              </a:r>
            </a:p>
          </p:txBody>
        </p:sp>
        <p:sp>
          <p:nvSpPr>
            <p:cNvPr id="9" name="Rounded Rectangle 6">
              <a:extLst>
                <a:ext uri="{FF2B5EF4-FFF2-40B4-BE49-F238E27FC236}">
                  <a16:creationId xmlns:a16="http://schemas.microsoft.com/office/drawing/2014/main" xmlns="" id="{87E9E5B0-E8E8-4B48-85B3-4DD8FBD16E53}"/>
                </a:ext>
              </a:extLst>
            </p:cNvPr>
            <p:cNvSpPr/>
            <p:nvPr/>
          </p:nvSpPr>
          <p:spPr>
            <a:xfrm>
              <a:off x="3653086" y="3887499"/>
              <a:ext cx="1873002" cy="720080"/>
            </a:xfrm>
            <a:prstGeom prst="roundRect">
              <a:avLst>
                <a:gd name="adj" fmla="val 105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5">
                <a:hueOff val="-1555810"/>
                <a:satOff val="-8129"/>
                <a:lumOff val="-967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0" rIns="36000" bIns="0" anchor="ctr" anchorCtr="1"/>
            <a:lstStyle>
              <a:defPPr>
                <a:defRPr lang="fr-FR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Business Continuity Management</a:t>
              </a:r>
              <a:endParaRPr lang="en-US" sz="1400" dirty="0"/>
            </a:p>
          </p:txBody>
        </p: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xmlns="" id="{A4F1286C-0A84-49B2-A2CB-74EBAF6D32CB}"/>
                </a:ext>
              </a:extLst>
            </p:cNvPr>
            <p:cNvSpPr txBox="1"/>
            <p:nvPr/>
          </p:nvSpPr>
          <p:spPr>
            <a:xfrm>
              <a:off x="3606387" y="4786993"/>
              <a:ext cx="1931225" cy="29732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rgbClr val="007CB4"/>
                  </a:solidFill>
                </a:rPr>
                <a:t>Business Resilience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xmlns="" id="{DB69EC06-A9FD-4CBD-9DED-A72DBDC4BC8D}"/>
              </a:ext>
            </a:extLst>
          </p:cNvPr>
          <p:cNvGrpSpPr/>
          <p:nvPr/>
        </p:nvGrpSpPr>
        <p:grpSpPr>
          <a:xfrm>
            <a:off x="2267743" y="1772816"/>
            <a:ext cx="4608513" cy="4331927"/>
            <a:chOff x="2267743" y="1554423"/>
            <a:chExt cx="4608513" cy="4331927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xmlns="" id="{486E2735-5F72-4FAF-A330-6C9EAB753B8D}"/>
                </a:ext>
              </a:extLst>
            </p:cNvPr>
            <p:cNvSpPr/>
            <p:nvPr/>
          </p:nvSpPr>
          <p:spPr>
            <a:xfrm>
              <a:off x="2267743" y="1554423"/>
              <a:ext cx="4608513" cy="4331927"/>
            </a:xfrm>
            <a:prstGeom prst="ellipse">
              <a:avLst/>
            </a:prstGeom>
            <a:solidFill>
              <a:schemeClr val="accent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xmlns="" id="{1B68652A-8ED9-468F-BD9A-90ACD05A6B61}"/>
                </a:ext>
              </a:extLst>
            </p:cNvPr>
            <p:cNvSpPr txBox="1"/>
            <p:nvPr/>
          </p:nvSpPr>
          <p:spPr>
            <a:xfrm>
              <a:off x="3032411" y="5007292"/>
              <a:ext cx="3111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2"/>
                  </a:solidFill>
                  <a:latin typeface="+mn-lt"/>
                </a:rPr>
                <a:t>Community Resilience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466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55977" y="1628799"/>
            <a:ext cx="4464496" cy="3413521"/>
          </a:xfr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576263" lvl="1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200" b="1" kern="1200" dirty="0">
                <a:solidFill>
                  <a:srgbClr val="007CB4"/>
                </a:solidFill>
              </a:rPr>
              <a:t>In terms of infrastructure resilience, further studies to see public expectations for rail, public transport</a:t>
            </a:r>
          </a:p>
          <a:p>
            <a:pPr marL="576263" lvl="1" indent="-342900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200" b="1" kern="1200" dirty="0">
                <a:solidFill>
                  <a:srgbClr val="007CB4"/>
                </a:solidFill>
              </a:rPr>
              <a:t>To meet public communication expectations, IMPROVER project is developing a communication strategy</a:t>
            </a:r>
          </a:p>
        </p:txBody>
      </p:sp>
      <p:pic>
        <p:nvPicPr>
          <p:cNvPr id="6" name="Picture 4" descr="DRP start button. Disaster Recovery Plan concept or crisis solutions.">
            <a:extLst>
              <a:ext uri="{FF2B5EF4-FFF2-40B4-BE49-F238E27FC236}">
                <a16:creationId xmlns:a16="http://schemas.microsoft.com/office/drawing/2014/main" xmlns="" id="{0ED50508-93C0-4E92-9E72-08D25A171F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635" r="35770"/>
          <a:stretch/>
        </p:blipFill>
        <p:spPr bwMode="auto">
          <a:xfrm>
            <a:off x="611560" y="1628800"/>
            <a:ext cx="3600400" cy="341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717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288" y="1628775"/>
            <a:ext cx="8353425" cy="11521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GB" sz="2000" b="1" dirty="0">
                <a:solidFill>
                  <a:schemeClr val="tx2"/>
                </a:solidFill>
              </a:rPr>
              <a:t>UIC website (Security activity):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</a:rPr>
              <a:t>http://www.uic.org/security</a:t>
            </a:r>
          </a:p>
        </p:txBody>
      </p:sp>
      <p:sp>
        <p:nvSpPr>
          <p:cNvPr id="8" name="Rectangle 7"/>
          <p:cNvSpPr/>
          <p:nvPr/>
        </p:nvSpPr>
        <p:spPr>
          <a:xfrm>
            <a:off x="395288" y="2924919"/>
            <a:ext cx="8353425" cy="11521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  <a:defRPr/>
            </a:pPr>
            <a:endParaRPr lang="en-GB" sz="20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GB" sz="2000" b="1" dirty="0">
                <a:solidFill>
                  <a:schemeClr val="tx2"/>
                </a:solidFill>
              </a:rPr>
              <a:t>IMPROVER website: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			</a:t>
            </a: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</a:rPr>
              <a:t>http://improverproject.eu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hlinkClick r:id="rId3"/>
            </a:endParaRPr>
          </a:p>
          <a:p>
            <a:pPr marL="293688" lvl="1" indent="-293688" algn="ctr">
              <a:spcBef>
                <a:spcPts val="0"/>
              </a:spcBef>
              <a:defRPr/>
            </a:pP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5288" y="4221063"/>
            <a:ext cx="8353425" cy="11521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GB" sz="2000" b="1" dirty="0">
                <a:solidFill>
                  <a:schemeClr val="tx2"/>
                </a:solidFill>
              </a:rPr>
              <a:t>Contact: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				</a:t>
            </a: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</a:rPr>
              <a:t>havarneanu@uic.org</a:t>
            </a:r>
          </a:p>
          <a:p>
            <a:pPr>
              <a:defRPr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</a:rPr>
              <a:t>					petersen@emsc-csem.org</a:t>
            </a: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xmlns="" id="{FF83ADEE-5669-407E-B60C-C8EC6FFB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71477"/>
            <a:ext cx="8424936" cy="537245"/>
          </a:xfrm>
        </p:spPr>
        <p:txBody>
          <a:bodyPr/>
          <a:lstStyle/>
          <a:p>
            <a:r>
              <a:rPr lang="en-GB" dirty="0"/>
              <a:t>Thank you for your kind attention!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5912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Security threats and risks for railways...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277704" y="2276874"/>
            <a:ext cx="4224066" cy="2262445"/>
            <a:chOff x="-178827" y="2348880"/>
            <a:chExt cx="4224066" cy="2262445"/>
          </a:xfrm>
        </p:grpSpPr>
        <p:sp>
          <p:nvSpPr>
            <p:cNvPr id="5" name="TextBox 4"/>
            <p:cNvSpPr txBox="1"/>
            <p:nvPr/>
          </p:nvSpPr>
          <p:spPr>
            <a:xfrm>
              <a:off x="1107357" y="3068960"/>
              <a:ext cx="1111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tx2"/>
                  </a:solidFill>
                </a:rPr>
                <a:t>Derailment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351326" y="2977207"/>
              <a:ext cx="12763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tx2"/>
                  </a:solidFill>
                </a:rPr>
                <a:t>Freight Theft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1293" y="4005064"/>
              <a:ext cx="12987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Labor Dispute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15957" y="3841303"/>
              <a:ext cx="13195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tx2"/>
                  </a:solidFill>
                  <a:latin typeface="Arial Black" pitchFamily="34" charset="0"/>
                </a:rPr>
                <a:t>Metal Theft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27437" y="4149080"/>
              <a:ext cx="7889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</a:rPr>
                <a:t>Sabotage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19525" y="4149080"/>
              <a:ext cx="9621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Accidents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62449" y="2462699"/>
              <a:ext cx="9813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Pandemic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178827" y="3212976"/>
              <a:ext cx="1430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Power Blackout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35549" y="3284984"/>
              <a:ext cx="12096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2"/>
                  </a:solidFill>
                </a:rPr>
                <a:t>Cyber Attacks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63341" y="2606715"/>
              <a:ext cx="8640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</a:rPr>
                <a:t>Begging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2404" y="2894747"/>
              <a:ext cx="12891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</a:rPr>
                <a:t>Property Damage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590" y="3789040"/>
              <a:ext cx="87876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chemeClr val="tx2"/>
                  </a:solidFill>
                  <a:latin typeface="Arial Black" pitchFamily="34" charset="0"/>
                </a:rPr>
                <a:t>Migration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55429" y="2777153"/>
              <a:ext cx="127951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</a:rPr>
                <a:t>Extreme Weather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79365" y="4365104"/>
              <a:ext cx="7088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chemeClr val="tx2"/>
                  </a:solidFill>
                </a:rPr>
                <a:t>Violence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7277" y="2348880"/>
              <a:ext cx="10502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chemeClr val="tx2"/>
                  </a:solidFill>
                </a:rPr>
                <a:t>Pickpocketing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067944" y="3284984"/>
            <a:ext cx="1244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Terrorism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20074" y="3573018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Arial Narrow" pitchFamily="34" charset="0"/>
              </a:rPr>
              <a:t>Graffiti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8106" y="2708920"/>
            <a:ext cx="8066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Harassment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27986" y="4437112"/>
            <a:ext cx="8707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</a:rPr>
              <a:t>Ticket Fraud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52120" y="386105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Trespassing</a:t>
            </a:r>
            <a:endParaRPr lang="fr-FR" sz="1200" dirty="0">
              <a:solidFill>
                <a:schemeClr val="tx2"/>
              </a:solidFill>
            </a:endParaRPr>
          </a:p>
        </p:txBody>
      </p:sp>
      <p:pic>
        <p:nvPicPr>
          <p:cNvPr id="27" name="Picture 10" descr="Originalbild anzei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1800200" cy="1200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6" descr="Originalbild anzei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6931" y="5373216"/>
            <a:ext cx="1585471" cy="825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2" descr="Originalbild anzeige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340768"/>
            <a:ext cx="1770360" cy="1327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Picture 8" descr="Originalbild anzeigen"/>
          <p:cNvPicPr>
            <a:picLocks noChangeAspect="1" noChangeArrowheads="1"/>
          </p:cNvPicPr>
          <p:nvPr/>
        </p:nvPicPr>
        <p:blipFill>
          <a:blip r:embed="rId6" cstate="print"/>
          <a:srcRect r="8103"/>
          <a:stretch>
            <a:fillRect/>
          </a:stretch>
        </p:blipFill>
        <p:spPr bwMode="auto">
          <a:xfrm>
            <a:off x="179512" y="2882432"/>
            <a:ext cx="1584176" cy="1123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Picture 30" descr="DWF15-63215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95316" y="5048404"/>
            <a:ext cx="2448892" cy="12191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Picture 4" descr="Originalbild anzeige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84972" y="1196754"/>
            <a:ext cx="1815020" cy="7806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9" name="Group 38"/>
          <p:cNvGrpSpPr/>
          <p:nvPr/>
        </p:nvGrpSpPr>
        <p:grpSpPr>
          <a:xfrm>
            <a:off x="4820066" y="1196752"/>
            <a:ext cx="1624142" cy="1080120"/>
            <a:chOff x="286904" y="3068960"/>
            <a:chExt cx="1624142" cy="1080120"/>
          </a:xfrm>
        </p:grpSpPr>
        <p:pic>
          <p:nvPicPr>
            <p:cNvPr id="17410" name="Picture 2" descr="See original image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6904" y="3068960"/>
              <a:ext cx="1624142" cy="10801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35" name="Rectangle 34"/>
            <p:cNvSpPr/>
            <p:nvPr/>
          </p:nvSpPr>
          <p:spPr>
            <a:xfrm>
              <a:off x="984257" y="4056747"/>
              <a:ext cx="910506" cy="92333"/>
            </a:xfrm>
            <a:prstGeom prst="rect">
              <a:avLst/>
            </a:prstGeom>
          </p:spPr>
          <p:txBody>
            <a:bodyPr wrap="none" lIns="0" tIns="0" rIns="0" bIns="0" anchor="b" anchorCtr="0">
              <a:spAutoFit/>
            </a:bodyPr>
            <a:lstStyle/>
            <a:p>
              <a:pPr algn="r"/>
              <a:r>
                <a:rPr lang="fr-FR" sz="600" dirty="0">
                  <a:solidFill>
                    <a:schemeClr val="bg1"/>
                  </a:solidFill>
                </a:rPr>
                <a:t>Ben </a:t>
              </a:r>
              <a:r>
                <a:rPr lang="fr-FR" sz="600" dirty="0" err="1">
                  <a:solidFill>
                    <a:schemeClr val="bg1"/>
                  </a:solidFill>
                </a:rPr>
                <a:t>Lack</a:t>
              </a:r>
              <a:r>
                <a:rPr lang="fr-FR" sz="600" dirty="0">
                  <a:solidFill>
                    <a:schemeClr val="bg1"/>
                  </a:solidFill>
                </a:rPr>
                <a:t> </a:t>
              </a:r>
              <a:r>
                <a:rPr lang="fr-FR" sz="600" dirty="0" err="1">
                  <a:solidFill>
                    <a:schemeClr val="bg1"/>
                  </a:solidFill>
                </a:rPr>
                <a:t>Photography</a:t>
              </a:r>
              <a:r>
                <a:rPr lang="fr-FR" sz="600" dirty="0">
                  <a:solidFill>
                    <a:schemeClr val="bg1"/>
                  </a:solidFill>
                </a:rPr>
                <a:t> Ltd</a:t>
              </a:r>
              <a:endParaRPr lang="en-US" sz="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412" name="Picture 4" descr="See original imag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6296" y="2895450"/>
            <a:ext cx="1656184" cy="1016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" name="Rectangle 36"/>
          <p:cNvSpPr/>
          <p:nvPr/>
        </p:nvSpPr>
        <p:spPr>
          <a:xfrm>
            <a:off x="7537628" y="3816661"/>
            <a:ext cx="1338508" cy="92333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/>
          <a:p>
            <a:pPr algn="r"/>
            <a:r>
              <a:rPr lang="fr-FR" sz="600" dirty="0">
                <a:solidFill>
                  <a:schemeClr val="bg1">
                    <a:lumMod val="75000"/>
                  </a:schemeClr>
                </a:solidFill>
              </a:rPr>
              <a:t>Immigration and Customs </a:t>
            </a:r>
            <a:r>
              <a:rPr lang="fr-FR" sz="600" dirty="0" err="1">
                <a:solidFill>
                  <a:schemeClr val="bg1">
                    <a:lumMod val="75000"/>
                  </a:schemeClr>
                </a:solidFill>
              </a:rPr>
              <a:t>Enforcement</a:t>
            </a:r>
            <a:endParaRPr lang="en-US" sz="6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482" name="Picture 2" descr="See original image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3530" y="4149080"/>
            <a:ext cx="1851961" cy="1268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TextBox 39"/>
          <p:cNvSpPr txBox="1"/>
          <p:nvPr/>
        </p:nvSpPr>
        <p:spPr>
          <a:xfrm>
            <a:off x="5580112" y="4463534"/>
            <a:ext cx="1008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tx2"/>
                </a:solidFill>
                <a:latin typeface="Arial Narrow" pitchFamily="34" charset="0"/>
              </a:rPr>
              <a:t>Suicide</a:t>
            </a:r>
            <a:endParaRPr lang="fr-FR" sz="11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422109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Mass Events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871528" y="3394316"/>
            <a:ext cx="1340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Arial Narrow" pitchFamily="34" charset="0"/>
              </a:rPr>
              <a:t>Media Reports</a:t>
            </a:r>
          </a:p>
        </p:txBody>
      </p:sp>
      <p:pic>
        <p:nvPicPr>
          <p:cNvPr id="90114" name="Picture 2" descr="See original image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320088" y="4938647"/>
            <a:ext cx="1512168" cy="10106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4" name="Picture 8" descr="ANd9GcRlLQM_PtCneoeUDzuUBSayTF_8U1I7_uK4Qw9jwocjGibwuNQ&amp;t=1&amp;h=164&amp;w=226&amp;usg=__LR4Gq5gnVqCzoamXfYIvafdr-RY=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6554" y="4077072"/>
            <a:ext cx="1579942" cy="1152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6" name="Picture 11" descr="pickpocket1211200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16216" y="4293096"/>
            <a:ext cx="864096" cy="86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2632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267745" y="1412876"/>
            <a:ext cx="6552407" cy="4679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">
              <a:buNone/>
            </a:pPr>
            <a:endParaRPr lang="en-GB" sz="800" b="1" dirty="0">
              <a:solidFill>
                <a:srgbClr val="007CB4"/>
              </a:solidFill>
            </a:endParaRPr>
          </a:p>
          <a:p>
            <a:pPr lvl="0" algn="just">
              <a:buNone/>
            </a:pPr>
            <a:r>
              <a:rPr lang="en-GB" sz="1600" b="1" dirty="0">
                <a:solidFill>
                  <a:srgbClr val="007CB4"/>
                </a:solidFill>
              </a:rPr>
              <a:t>Operational impact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Delays and cancellations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Availability of equipment and resources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Station overcrowding…</a:t>
            </a:r>
          </a:p>
          <a:p>
            <a:pPr marL="233363" indent="-233363"/>
            <a:endParaRPr lang="en-US" sz="1600" dirty="0">
              <a:solidFill>
                <a:schemeClr val="tx1"/>
              </a:solidFill>
            </a:endParaRPr>
          </a:p>
          <a:p>
            <a:pPr marL="233363" indent="-233363"/>
            <a:endParaRPr lang="en-GB" sz="1600" dirty="0">
              <a:solidFill>
                <a:schemeClr val="tx1"/>
              </a:solidFill>
            </a:endParaRPr>
          </a:p>
          <a:p>
            <a:pPr lvl="0">
              <a:buNone/>
            </a:pPr>
            <a:r>
              <a:rPr lang="en-GB" sz="1600" b="1" dirty="0">
                <a:solidFill>
                  <a:srgbClr val="007CB4"/>
                </a:solidFill>
              </a:rPr>
              <a:t>Financial impact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Direct cost from loss of infrastructure and rolling stock components 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Compensations paid to train / freight operating companies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Revenue loss due to loss of customers…</a:t>
            </a:r>
          </a:p>
          <a:p>
            <a:pPr lvl="0">
              <a:buNone/>
            </a:pPr>
            <a:endParaRPr lang="en-US" sz="1600" dirty="0">
              <a:solidFill>
                <a:schemeClr val="tx1"/>
              </a:solidFill>
            </a:endParaRPr>
          </a:p>
          <a:p>
            <a:pPr lvl="0">
              <a:buNone/>
            </a:pPr>
            <a:endParaRPr lang="en-GB" sz="1600" dirty="0">
              <a:solidFill>
                <a:schemeClr val="tx1"/>
              </a:solidFill>
            </a:endParaRPr>
          </a:p>
          <a:p>
            <a:pPr marL="233363" indent="-233363"/>
            <a:r>
              <a:rPr lang="en-GB" sz="1600" b="1" dirty="0">
                <a:solidFill>
                  <a:srgbClr val="007CB4"/>
                </a:solidFill>
              </a:rPr>
              <a:t>Reputation impact 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Media and public will look for errors, misjudgement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Customers and business partners’ confidence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2"/>
                </a:solidFill>
              </a:rPr>
              <a:t>Public perception on the quality of service</a:t>
            </a:r>
          </a:p>
          <a:p>
            <a:pPr marL="461963" indent="-233363">
              <a:buClr>
                <a:srgbClr val="007CB4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2"/>
                </a:solidFill>
              </a:rPr>
              <a:t>…</a:t>
            </a:r>
            <a:endParaRPr lang="en-GB" sz="16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… may lead to unwelcome effects</a:t>
            </a:r>
          </a:p>
        </p:txBody>
      </p:sp>
      <p:pic>
        <p:nvPicPr>
          <p:cNvPr id="6" name="Picture 6" descr="http://static.guim.co.uk/sys-images/Guardian/Pix/pictures/2011/9/7/1315399471940/Costs-of-airport-security-0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90" y="1412876"/>
            <a:ext cx="1588959" cy="953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4" descr="Originalbild anzei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90" y="5134036"/>
            <a:ext cx="1584325" cy="9592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42" name="Picture 2" descr="See original 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90" y="2683081"/>
            <a:ext cx="1584325" cy="989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44" name="Picture 4" descr="See original image"/>
          <p:cNvPicPr>
            <a:picLocks noChangeAspect="1" noChangeArrowheads="1"/>
          </p:cNvPicPr>
          <p:nvPr/>
        </p:nvPicPr>
        <p:blipFill>
          <a:blip r:embed="rId6" cstate="print"/>
          <a:srcRect t="7757"/>
          <a:stretch>
            <a:fillRect/>
          </a:stretch>
        </p:blipFill>
        <p:spPr bwMode="auto">
          <a:xfrm>
            <a:off x="395290" y="3989403"/>
            <a:ext cx="1584325" cy="8278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9577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Cover the whole Crisis Management cycle</a:t>
            </a:r>
            <a:endParaRPr lang="en-GB" b="0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358779" y="1633540"/>
            <a:ext cx="8137525" cy="4459288"/>
          </a:xfrm>
          <a:prstGeom prst="rect">
            <a:avLst/>
          </a:prstGeom>
        </p:spPr>
        <p:txBody>
          <a:bodyPr/>
          <a:lstStyle>
            <a:lvl1pPr marL="293688" indent="-293688" algn="l" rtl="0" eaLnBrk="0" fontAlgn="base" hangingPunct="0">
              <a:spcBef>
                <a:spcPct val="65000"/>
              </a:spcBef>
              <a:spcAft>
                <a:spcPct val="0"/>
              </a:spcAft>
              <a:buFont typeface="Arial Black" pitchFamily="34" charset="0"/>
              <a:buChar char="&gt;"/>
              <a:defRPr sz="2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5275" indent="161925" algn="l" rtl="0" eaLnBrk="0" fontAlgn="base" hangingPunct="0">
              <a:spcBef>
                <a:spcPct val="10000"/>
              </a:spcBef>
              <a:spcAft>
                <a:spcPct val="0"/>
              </a:spcAft>
              <a:buFont typeface="Symbol" pitchFamily="18" charset="2"/>
              <a:defRPr>
                <a:solidFill>
                  <a:schemeClr val="tx1"/>
                </a:solidFill>
                <a:latin typeface="+mn-lt"/>
              </a:defRPr>
            </a:lvl2pPr>
            <a:lvl3pPr marL="466725" indent="-169863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Font typeface="Symbol" pitchFamily="18" charset="2"/>
              <a:buChar char="·"/>
              <a:defRPr b="1">
                <a:solidFill>
                  <a:schemeClr val="tx1"/>
                </a:solidFill>
                <a:latin typeface="+mn-lt"/>
              </a:defRPr>
            </a:lvl3pPr>
            <a:lvl4pPr marL="658813" indent="-1905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-"/>
              <a:defRPr sz="17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b="0" kern="0" dirty="0"/>
          </a:p>
          <a:p>
            <a:endParaRPr lang="en-GB" b="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511179" y="1785940"/>
            <a:ext cx="8137525" cy="4459288"/>
          </a:xfrm>
          <a:prstGeom prst="rect">
            <a:avLst/>
          </a:prstGeom>
        </p:spPr>
        <p:txBody>
          <a:bodyPr/>
          <a:lstStyle>
            <a:lvl1pPr marL="293688" indent="-293688" algn="l" rtl="0" eaLnBrk="0" fontAlgn="base" hangingPunct="0">
              <a:spcBef>
                <a:spcPct val="65000"/>
              </a:spcBef>
              <a:spcAft>
                <a:spcPct val="0"/>
              </a:spcAft>
              <a:buFont typeface="Arial Black" pitchFamily="34" charset="0"/>
              <a:buChar char="&gt;"/>
              <a:defRPr sz="2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5275" indent="161925" algn="l" rtl="0" eaLnBrk="0" fontAlgn="base" hangingPunct="0">
              <a:spcBef>
                <a:spcPct val="10000"/>
              </a:spcBef>
              <a:spcAft>
                <a:spcPct val="0"/>
              </a:spcAft>
              <a:buFont typeface="Symbol" pitchFamily="18" charset="2"/>
              <a:defRPr>
                <a:solidFill>
                  <a:schemeClr val="tx1"/>
                </a:solidFill>
                <a:latin typeface="+mn-lt"/>
              </a:defRPr>
            </a:lvl2pPr>
            <a:lvl3pPr marL="466725" indent="-169863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Font typeface="Symbol" pitchFamily="18" charset="2"/>
              <a:buChar char="·"/>
              <a:defRPr b="1">
                <a:solidFill>
                  <a:schemeClr val="tx1"/>
                </a:solidFill>
                <a:latin typeface="+mn-lt"/>
              </a:defRPr>
            </a:lvl3pPr>
            <a:lvl4pPr marL="658813" indent="-1905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-"/>
              <a:defRPr sz="17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b="0" kern="0" dirty="0"/>
          </a:p>
          <a:p>
            <a:endParaRPr lang="en-GB" b="0" kern="0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233830"/>
              </p:ext>
            </p:extLst>
          </p:nvPr>
        </p:nvGraphicFramePr>
        <p:xfrm>
          <a:off x="323527" y="1628800"/>
          <a:ext cx="8496945" cy="4394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5">
                  <a:extLst>
                    <a:ext uri="{9D8B030D-6E8A-4147-A177-3AD203B41FA5}">
                      <a16:colId xmlns:a16="http://schemas.microsoft.com/office/drawing/2014/main" xmlns="" val="2295627188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xmlns="" val="3849179818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xmlns="" val="2013236684"/>
                    </a:ext>
                  </a:extLst>
                </a:gridCol>
              </a:tblGrid>
              <a:tr h="949912"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Before event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27B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During event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39D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Post event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449920"/>
                  </a:ext>
                </a:extLst>
              </a:tr>
              <a:tr h="32265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noProof="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Preparedness &amp; Prevention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Awareness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Risk Management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Precautions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Authorities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Organization, Staff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Passengers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Measures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Training, Exercises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Plans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Coordination</a:t>
                      </a:r>
                    </a:p>
                  </a:txBody>
                  <a:tcPr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noProof="0" dirty="0">
                        <a:solidFill>
                          <a:schemeClr val="tx2"/>
                        </a:solidFill>
                      </a:endParaRPr>
                    </a:p>
                    <a:p>
                      <a:pPr algn="ctr"/>
                      <a:r>
                        <a:rPr lang="en-GB" sz="2000" b="1" noProof="0" dirty="0">
                          <a:solidFill>
                            <a:schemeClr val="tx2"/>
                          </a:solidFill>
                        </a:rPr>
                        <a:t>Response</a:t>
                      </a:r>
                    </a:p>
                    <a:p>
                      <a:pPr algn="l"/>
                      <a:endParaRPr lang="en-GB" sz="2000" b="1" noProof="0" dirty="0">
                        <a:solidFill>
                          <a:schemeClr val="tx2"/>
                        </a:solidFill>
                      </a:endParaRP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Decision-making based on crisis level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Operations (Emergency Management)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Security (Crisis Management)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Evacuation</a:t>
                      </a:r>
                    </a:p>
                    <a:p>
                      <a:pPr marL="4572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Communication</a:t>
                      </a: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noProof="0" dirty="0">
                        <a:solidFill>
                          <a:schemeClr val="tx2"/>
                        </a:solidFill>
                      </a:endParaRPr>
                    </a:p>
                    <a:p>
                      <a:pPr algn="ctr"/>
                      <a:r>
                        <a:rPr lang="en-GB" sz="2000" b="1" noProof="0" dirty="0">
                          <a:solidFill>
                            <a:schemeClr val="tx2"/>
                          </a:solidFill>
                        </a:rPr>
                        <a:t>Recovery</a:t>
                      </a:r>
                    </a:p>
                    <a:p>
                      <a:pPr algn="l"/>
                      <a:endParaRPr lang="en-GB" sz="2000" b="1" noProof="0" dirty="0">
                        <a:solidFill>
                          <a:schemeClr val="tx2"/>
                        </a:solidFill>
                      </a:endParaRPr>
                    </a:p>
                    <a:p>
                      <a:pPr marL="45720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600" noProof="0" dirty="0">
                          <a:solidFill>
                            <a:schemeClr val="tx2"/>
                          </a:solidFill>
                        </a:rPr>
                        <a:t>Resilience (operations, staff, passengers)</a:t>
                      </a:r>
                    </a:p>
                    <a:p>
                      <a:pPr marL="45720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600" noProof="0" dirty="0">
                          <a:solidFill>
                            <a:schemeClr val="tx2"/>
                          </a:solidFill>
                        </a:rPr>
                        <a:t>Business Continuity Management</a:t>
                      </a:r>
                    </a:p>
                    <a:p>
                      <a:pPr marL="45720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600" noProof="0" dirty="0">
                          <a:solidFill>
                            <a:schemeClr val="tx2"/>
                          </a:solidFill>
                        </a:rPr>
                        <a:t>Up / down scaling of measures</a:t>
                      </a:r>
                    </a:p>
                    <a:p>
                      <a:pPr marL="45720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600" noProof="0" dirty="0">
                          <a:solidFill>
                            <a:schemeClr val="tx2"/>
                          </a:solidFill>
                        </a:rPr>
                        <a:t>Debriefing</a:t>
                      </a: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206975"/>
                  </a:ext>
                </a:extLst>
              </a:tr>
            </a:tbl>
          </a:graphicData>
        </a:graphic>
      </p:graphicFrame>
      <p:sp>
        <p:nvSpPr>
          <p:cNvPr id="13" name="Espace réservé du contenu 2"/>
          <p:cNvSpPr txBox="1">
            <a:spLocks/>
          </p:cNvSpPr>
          <p:nvPr/>
        </p:nvSpPr>
        <p:spPr>
          <a:xfrm>
            <a:off x="335326" y="2615646"/>
            <a:ext cx="8485146" cy="3455916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txBody>
          <a:bodyPr anchor="ctr"/>
          <a:lstStyle>
            <a:lvl1pPr marL="293688" indent="-293688" algn="l" rtl="0" eaLnBrk="0" fontAlgn="base" hangingPunct="0">
              <a:spcBef>
                <a:spcPct val="65000"/>
              </a:spcBef>
              <a:spcAft>
                <a:spcPct val="0"/>
              </a:spcAft>
              <a:buFont typeface="Arial Black" pitchFamily="34" charset="0"/>
              <a:buChar char="&gt;"/>
              <a:defRPr sz="2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5275" indent="161925" algn="l" rtl="0" eaLnBrk="0" fontAlgn="base" hangingPunct="0">
              <a:spcBef>
                <a:spcPct val="10000"/>
              </a:spcBef>
              <a:spcAft>
                <a:spcPct val="0"/>
              </a:spcAft>
              <a:buFont typeface="Symbol" pitchFamily="18" charset="2"/>
              <a:defRPr>
                <a:solidFill>
                  <a:schemeClr val="tx1"/>
                </a:solidFill>
                <a:latin typeface="+mn-lt"/>
              </a:defRPr>
            </a:lvl2pPr>
            <a:lvl3pPr marL="466725" indent="-169863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Font typeface="Symbol" pitchFamily="18" charset="2"/>
              <a:buChar char="·"/>
              <a:defRPr b="1">
                <a:solidFill>
                  <a:schemeClr val="tx1"/>
                </a:solidFill>
                <a:latin typeface="+mn-lt"/>
              </a:defRPr>
            </a:lvl3pPr>
            <a:lvl4pPr marL="658813" indent="-1905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-"/>
              <a:defRPr sz="17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4000" kern="0" dirty="0">
                <a:solidFill>
                  <a:schemeClr val="bg1">
                    <a:lumMod val="85000"/>
                  </a:schemeClr>
                </a:solidFill>
              </a:rPr>
              <a:t>Need to focus on people</a:t>
            </a:r>
          </a:p>
          <a:p>
            <a:pPr marL="0" indent="0">
              <a:buFont typeface="Arial Black" pitchFamily="34" charset="0"/>
              <a:buNone/>
            </a:pP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24046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Behaviour</a:t>
            </a:r>
            <a:r>
              <a:rPr lang="en-US" dirty="0"/>
              <a:t> during major incidents, disasters and crises</a:t>
            </a: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xmlns="" id="{C03BB6EB-D37B-4737-9C5D-D40A047C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451449"/>
              </p:ext>
            </p:extLst>
          </p:nvPr>
        </p:nvGraphicFramePr>
        <p:xfrm>
          <a:off x="466452" y="1556792"/>
          <a:ext cx="8210004" cy="4424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5002">
                  <a:extLst>
                    <a:ext uri="{9D8B030D-6E8A-4147-A177-3AD203B41FA5}">
                      <a16:colId xmlns:a16="http://schemas.microsoft.com/office/drawing/2014/main" xmlns="" val="2295627188"/>
                    </a:ext>
                  </a:extLst>
                </a:gridCol>
                <a:gridCol w="4105002">
                  <a:extLst>
                    <a:ext uri="{9D8B030D-6E8A-4147-A177-3AD203B41FA5}">
                      <a16:colId xmlns:a16="http://schemas.microsoft.com/office/drawing/2014/main" xmlns="" val="2013236684"/>
                    </a:ext>
                  </a:extLst>
                </a:gridCol>
              </a:tblGrid>
              <a:tr h="949912"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EU Research projects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27B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Psychological literature on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449920"/>
                  </a:ext>
                </a:extLst>
              </a:tr>
              <a:tr h="32265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noProof="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defTabSz="914400" rtl="0" eaLnBrk="1" latinLnBrk="0" hangingPunct="1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EU </a:t>
                      </a:r>
                      <a:r>
                        <a:rPr lang="en-US" sz="1800" b="1" kern="1200" dirty="0" err="1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BeSeCu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project (</a:t>
                      </a:r>
                      <a:r>
                        <a:rPr lang="en-US" sz="1800" b="1" kern="1200" dirty="0" err="1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Behaviour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, Security, Culture)</a:t>
                      </a:r>
                    </a:p>
                    <a:p>
                      <a:pPr marL="342900" indent="-342900" algn="l" defTabSz="914400" rtl="0" eaLnBrk="1" latinLnBrk="0" hangingPunct="1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EU Getaway Project</a:t>
                      </a:r>
                    </a:p>
                    <a:p>
                      <a:pPr marL="342900" indent="-342900" algn="l" defTabSz="914400" rtl="0" eaLnBrk="1" latinLnBrk="0" hangingPunct="1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EU Driver Project</a:t>
                      </a:r>
                    </a:p>
                    <a:p>
                      <a:pPr marL="342900" indent="-342900" algn="l" defTabSz="914400" rtl="0" eaLnBrk="1" latinLnBrk="0" hangingPunct="1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EU </a:t>
                      </a:r>
                      <a:r>
                        <a:rPr lang="en-US" sz="1800" b="1" kern="1200" dirty="0" err="1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CascEff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Project</a:t>
                      </a:r>
                    </a:p>
                    <a:p>
                      <a:pPr marL="342900" indent="-342900" algn="l" defTabSz="914400" rtl="0" eaLnBrk="1" latinLnBrk="0" hangingPunct="1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EU IMPROVER project</a:t>
                      </a:r>
                    </a:p>
                  </a:txBody>
                  <a:tcPr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1" noProof="0" dirty="0">
                        <a:solidFill>
                          <a:schemeClr val="tx2"/>
                        </a:solidFill>
                      </a:endParaRPr>
                    </a:p>
                    <a:p>
                      <a:pPr marL="342900" indent="-342900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</a:rPr>
                        <a:t>risk perception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(e.g. work of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</a:rPr>
                        <a:t>Sjöberg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)</a:t>
                      </a:r>
                    </a:p>
                    <a:p>
                      <a:pPr marL="342900" indent="-342900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</a:rPr>
                        <a:t>citizen response to disasters and threat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(e.g.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</a:rPr>
                        <a:t>Hesloot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 &amp;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</a:rPr>
                        <a:t>Ruitenberg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, 2004)</a:t>
                      </a:r>
                    </a:p>
                    <a:p>
                      <a:pPr marL="342900" indent="-342900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</a:rPr>
                        <a:t>mass panic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(e.g. Mawson, 2005)</a:t>
                      </a:r>
                    </a:p>
                    <a:p>
                      <a:pPr marL="342900" indent="-342900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</a:rPr>
                        <a:t>collective responses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(Grimm et al. 2014)</a:t>
                      </a:r>
                    </a:p>
                    <a:p>
                      <a:pPr marL="342900" indent="-342900">
                        <a:spcAft>
                          <a:spcPts val="1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</a:rPr>
                        <a:t>individual factors, emotions</a:t>
                      </a: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206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4937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/>
          <p:cNvGrpSpPr/>
          <p:nvPr/>
        </p:nvGrpSpPr>
        <p:grpSpPr>
          <a:xfrm>
            <a:off x="3059832" y="1279349"/>
            <a:ext cx="5940153" cy="3102180"/>
            <a:chOff x="4031771" y="1916832"/>
            <a:chExt cx="7920203" cy="4136240"/>
          </a:xfrm>
        </p:grpSpPr>
        <p:pic>
          <p:nvPicPr>
            <p:cNvPr id="16386" name="Picture 2" descr="Afficher l'image d'origin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4005" y="1916832"/>
              <a:ext cx="5807969" cy="4136240"/>
            </a:xfrm>
            <a:prstGeom prst="rect">
              <a:avLst/>
            </a:prstGeom>
            <a:noFill/>
          </p:spPr>
        </p:pic>
        <p:cxnSp>
          <p:nvCxnSpPr>
            <p:cNvPr id="11" name="Connecteur droit avec flèche 10"/>
            <p:cNvCxnSpPr>
              <a:cxnSpLocks/>
            </p:cNvCxnSpPr>
            <p:nvPr/>
          </p:nvCxnSpPr>
          <p:spPr>
            <a:xfrm>
              <a:off x="4031771" y="4149080"/>
              <a:ext cx="2280253" cy="0"/>
            </a:xfrm>
            <a:prstGeom prst="straightConnector1">
              <a:avLst/>
            </a:prstGeom>
            <a:ln w="889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Individual reactions during critical incidents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95536" y="1258330"/>
            <a:ext cx="4384830" cy="31232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</a:rPr>
              <a:t>Citizen response during disasters, major accidents or terrorist attacks can be broken down into 3 stages </a:t>
            </a:r>
            <a:r>
              <a:rPr lang="en-US" sz="2000" dirty="0">
                <a:solidFill>
                  <a:srgbClr val="0070C0"/>
                </a:solidFill>
              </a:rPr>
              <a:t>(</a:t>
            </a:r>
            <a:r>
              <a:rPr lang="en-US" sz="2000" dirty="0" err="1">
                <a:solidFill>
                  <a:srgbClr val="0070C0"/>
                </a:solidFill>
              </a:rPr>
              <a:t>Hesloot</a:t>
            </a:r>
            <a:r>
              <a:rPr lang="en-US" sz="2000" dirty="0">
                <a:solidFill>
                  <a:srgbClr val="0070C0"/>
                </a:solidFill>
              </a:rPr>
              <a:t> &amp; </a:t>
            </a:r>
            <a:r>
              <a:rPr lang="en-US" sz="2000" dirty="0" err="1">
                <a:solidFill>
                  <a:srgbClr val="0070C0"/>
                </a:solidFill>
              </a:rPr>
              <a:t>Ruitenberg</a:t>
            </a:r>
            <a:r>
              <a:rPr lang="en-US" sz="2000" dirty="0">
                <a:solidFill>
                  <a:srgbClr val="0070C0"/>
                </a:solidFill>
              </a:rPr>
              <a:t>, 2004)</a:t>
            </a:r>
            <a:r>
              <a:rPr lang="en-US" sz="2000" dirty="0"/>
              <a:t>:</a:t>
            </a:r>
          </a:p>
          <a:p>
            <a:pPr marL="581025" lvl="1" indent="-285750" algn="just">
              <a:buFont typeface="Wingdings" panose="05000000000000000000" pitchFamily="2" charset="2"/>
              <a:buChar char="§"/>
            </a:pPr>
            <a:r>
              <a:rPr lang="en-US" sz="1800" b="1" dirty="0">
                <a:solidFill>
                  <a:schemeClr val="tx2"/>
                </a:solidFill>
              </a:rPr>
              <a:t>alarm stage</a:t>
            </a:r>
            <a:endParaRPr lang="en-US" sz="1800" dirty="0">
              <a:solidFill>
                <a:schemeClr val="tx2"/>
              </a:solidFill>
            </a:endParaRPr>
          </a:p>
          <a:p>
            <a:pPr marL="581025" lvl="1" indent="-285750" algn="just">
              <a:buFont typeface="Wingdings" panose="05000000000000000000" pitchFamily="2" charset="2"/>
              <a:buChar char="§"/>
            </a:pPr>
            <a:r>
              <a:rPr lang="en-US" sz="1800" b="1" dirty="0">
                <a:solidFill>
                  <a:schemeClr val="tx2"/>
                </a:solidFill>
              </a:rPr>
              <a:t>acute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stage</a:t>
            </a:r>
            <a:endParaRPr lang="en-US" sz="1800" dirty="0">
              <a:solidFill>
                <a:schemeClr val="tx2"/>
              </a:solidFill>
            </a:endParaRPr>
          </a:p>
          <a:p>
            <a:pPr marL="581025" lvl="1" indent="-285750" algn="just">
              <a:buFont typeface="Wingdings" panose="05000000000000000000" pitchFamily="2" charset="2"/>
              <a:buChar char="§"/>
            </a:pPr>
            <a:r>
              <a:rPr lang="en-US" sz="1800" b="1" dirty="0">
                <a:solidFill>
                  <a:schemeClr val="tx2"/>
                </a:solidFill>
              </a:rPr>
              <a:t>recovery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stage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7020272" y="2276872"/>
            <a:ext cx="1620179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Affiliate</a:t>
            </a:r>
          </a:p>
        </p:txBody>
      </p:sp>
      <p:sp>
        <p:nvSpPr>
          <p:cNvPr id="14" name="Right Arrow 30">
            <a:extLst>
              <a:ext uri="{FF2B5EF4-FFF2-40B4-BE49-F238E27FC236}">
                <a16:creationId xmlns:a16="http://schemas.microsoft.com/office/drawing/2014/main" xmlns="" id="{24B367D9-FC44-4E4B-AB91-850B7F8273D1}"/>
              </a:ext>
            </a:extLst>
          </p:cNvPr>
          <p:cNvSpPr/>
          <p:nvPr/>
        </p:nvSpPr>
        <p:spPr>
          <a:xfrm>
            <a:off x="394444" y="4487213"/>
            <a:ext cx="8426028" cy="738000"/>
          </a:xfrm>
          <a:prstGeom prst="rightArrow">
            <a:avLst/>
          </a:prstGeom>
          <a:gradFill flip="none" rotWithShape="1">
            <a:gsLst>
              <a:gs pos="2000">
                <a:schemeClr val="bg1">
                  <a:lumMod val="85000"/>
                </a:schemeClr>
              </a:gs>
              <a:gs pos="17000">
                <a:srgbClr val="007CB4">
                  <a:tint val="66000"/>
                  <a:satMod val="160000"/>
                </a:srgbClr>
              </a:gs>
              <a:gs pos="56000">
                <a:srgbClr val="007CB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Infrequent</a:t>
            </a:r>
            <a:r>
              <a:rPr lang="en-US" sz="1050" b="1" dirty="0">
                <a:solidFill>
                  <a:schemeClr val="bg1"/>
                </a:solidFill>
              </a:rPr>
              <a:t> 						</a:t>
            </a:r>
            <a:r>
              <a:rPr lang="en-US" sz="1400" b="1" dirty="0">
                <a:solidFill>
                  <a:schemeClr val="bg1"/>
                </a:solidFill>
              </a:rPr>
              <a:t>Frequent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xmlns="" id="{A6C89092-7A13-46AD-B7A4-6F2733724B25}"/>
              </a:ext>
            </a:extLst>
          </p:cNvPr>
          <p:cNvSpPr txBox="1"/>
          <p:nvPr/>
        </p:nvSpPr>
        <p:spPr>
          <a:xfrm>
            <a:off x="827584" y="522391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CB4"/>
              </a:buClr>
            </a:pPr>
            <a:r>
              <a:rPr lang="en-US" sz="1200" b="1" dirty="0">
                <a:solidFill>
                  <a:schemeClr val="tx2"/>
                </a:solidFill>
              </a:rPr>
              <a:t>     Panic		Passivity		Evacuate		Emergency call</a:t>
            </a:r>
          </a:p>
          <a:p>
            <a:pPr>
              <a:buClr>
                <a:srgbClr val="007CB4"/>
              </a:buClr>
            </a:pPr>
            <a:endParaRPr lang="en-US" sz="1200" b="1" dirty="0">
              <a:solidFill>
                <a:schemeClr val="tx2"/>
              </a:solidFill>
            </a:endParaRPr>
          </a:p>
          <a:p>
            <a:pPr>
              <a:buClr>
                <a:srgbClr val="007CB4"/>
              </a:buClr>
            </a:pPr>
            <a:r>
              <a:rPr lang="en-US" sz="1200" b="1" dirty="0">
                <a:solidFill>
                  <a:schemeClr val="tx2"/>
                </a:solidFill>
              </a:rPr>
              <a:t>	Shock		Self-protection	Help others		Information search</a:t>
            </a:r>
          </a:p>
        </p:txBody>
      </p:sp>
    </p:spTree>
    <p:extLst>
      <p:ext uri="{BB962C8B-B14F-4D97-AF65-F5344CB8AC3E}">
        <p14:creationId xmlns:p14="http://schemas.microsoft.com/office/powerpoint/2010/main" val="342936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380929" cy="768284"/>
          </a:xfrm>
        </p:spPr>
        <p:txBody>
          <a:bodyPr/>
          <a:lstStyle/>
          <a:p>
            <a:r>
              <a:rPr lang="en-US" dirty="0"/>
              <a:t>Dismantling the panic myth</a:t>
            </a:r>
            <a:br>
              <a:rPr lang="en-US" dirty="0"/>
            </a:br>
            <a:r>
              <a:rPr lang="en-US" b="0" dirty="0"/>
              <a:t>“</a:t>
            </a:r>
            <a:r>
              <a:rPr lang="en-GB" b="0" strike="sngStrike" dirty="0"/>
              <a:t>Don’t tell them or they will panic</a:t>
            </a:r>
            <a:r>
              <a:rPr lang="en-US" b="0" dirty="0"/>
              <a:t>”</a:t>
            </a:r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0" y="1556792"/>
            <a:ext cx="4248472" cy="3816424"/>
          </a:xfrm>
        </p:spPr>
        <p:txBody>
          <a:bodyPr/>
          <a:lstStyle/>
          <a:p>
            <a:pPr marL="339725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GB" sz="2000" dirty="0">
                <a:solidFill>
                  <a:schemeClr val="tx2"/>
                </a:solidFill>
              </a:rPr>
              <a:t>People have pro-social behaviour in disaster situations </a:t>
            </a:r>
            <a:r>
              <a:rPr lang="en-GB" sz="2000" kern="1200" dirty="0">
                <a:solidFill>
                  <a:srgbClr val="0070C0"/>
                </a:solidFill>
              </a:rPr>
              <a:t>(e.g. </a:t>
            </a:r>
            <a:r>
              <a:rPr lang="en-US" sz="2000" kern="1200" dirty="0" err="1">
                <a:solidFill>
                  <a:srgbClr val="0070C0"/>
                </a:solidFill>
              </a:rPr>
              <a:t>Zebrowski</a:t>
            </a:r>
            <a:r>
              <a:rPr lang="en-US" sz="2000" kern="1200" dirty="0">
                <a:solidFill>
                  <a:srgbClr val="0070C0"/>
                </a:solidFill>
              </a:rPr>
              <a:t> 2013</a:t>
            </a:r>
            <a:r>
              <a:rPr lang="en-GB" sz="2000" kern="1200" dirty="0">
                <a:solidFill>
                  <a:srgbClr val="0070C0"/>
                </a:solidFill>
              </a:rPr>
              <a:t>)</a:t>
            </a:r>
          </a:p>
          <a:p>
            <a:pPr marL="339725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GB" sz="2000" dirty="0">
                <a:solidFill>
                  <a:schemeClr val="tx2"/>
                </a:solidFill>
              </a:rPr>
              <a:t>Information treats anxiety in a crisis leading to good behaviours </a:t>
            </a:r>
            <a:r>
              <a:rPr lang="en-GB" sz="2000" kern="1200" dirty="0">
                <a:solidFill>
                  <a:srgbClr val="0070C0"/>
                </a:solidFill>
              </a:rPr>
              <a:t>(e.g. </a:t>
            </a:r>
            <a:r>
              <a:rPr lang="en-GB" sz="2000" kern="1200" dirty="0" err="1">
                <a:solidFill>
                  <a:srgbClr val="0070C0"/>
                </a:solidFill>
              </a:rPr>
              <a:t>Saathoff</a:t>
            </a:r>
            <a:r>
              <a:rPr lang="en-GB" sz="2000" kern="1200" dirty="0">
                <a:solidFill>
                  <a:srgbClr val="0070C0"/>
                </a:solidFill>
              </a:rPr>
              <a:t> &amp; </a:t>
            </a:r>
            <a:r>
              <a:rPr lang="en-GB" sz="2000" kern="1200" dirty="0" err="1">
                <a:solidFill>
                  <a:srgbClr val="0070C0"/>
                </a:solidFill>
              </a:rPr>
              <a:t>Everly</a:t>
            </a:r>
            <a:r>
              <a:rPr lang="en-GB" sz="2000" kern="1200" dirty="0">
                <a:solidFill>
                  <a:srgbClr val="0070C0"/>
                </a:solidFill>
              </a:rPr>
              <a:t>, 2002)</a:t>
            </a:r>
          </a:p>
          <a:p>
            <a:pPr marL="339725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GB" sz="2000" dirty="0">
                <a:solidFill>
                  <a:schemeClr val="tx2"/>
                </a:solidFill>
              </a:rPr>
              <a:t>Rumours are squashed once they are negated </a:t>
            </a:r>
            <a:r>
              <a:rPr lang="en-GB" sz="2000" kern="1200" dirty="0">
                <a:solidFill>
                  <a:srgbClr val="0070C0"/>
                </a:solidFill>
              </a:rPr>
              <a:t>(e.g. </a:t>
            </a:r>
            <a:r>
              <a:rPr lang="en-US" sz="2000" kern="1200" dirty="0" err="1">
                <a:solidFill>
                  <a:srgbClr val="0070C0"/>
                </a:solidFill>
              </a:rPr>
              <a:t>Kaigo</a:t>
            </a:r>
            <a:r>
              <a:rPr lang="en-US" sz="2000" kern="1200" dirty="0">
                <a:solidFill>
                  <a:srgbClr val="0070C0"/>
                </a:solidFill>
              </a:rPr>
              <a:t> 2012</a:t>
            </a:r>
            <a:r>
              <a:rPr lang="en-GB" sz="2000" kern="1200" dirty="0">
                <a:solidFill>
                  <a:srgbClr val="0070C0"/>
                </a:solidFill>
              </a:rPr>
              <a:t>)</a:t>
            </a:r>
          </a:p>
        </p:txBody>
      </p:sp>
      <p:pic>
        <p:nvPicPr>
          <p:cNvPr id="1026" name="Picture 2" descr="http://jefflandis.org/wp-content/uploads/2013/04/No-Panic.jpg">
            <a:extLst>
              <a:ext uri="{FF2B5EF4-FFF2-40B4-BE49-F238E27FC236}">
                <a16:creationId xmlns:a16="http://schemas.microsoft.com/office/drawing/2014/main" xmlns="" id="{DED3B80E-03C4-4D49-BE1F-107344034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8806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DIsPGsN9k2sW8wY_zj1X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AdcGxdSYE.bbTNxQ7Nwv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iAt0vKUUyAknA9MZslE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ZVH8wi70m13iCxWC1.b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rHBfxIQzkOuIBBRqS1Ks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KhsD27NOkqha_RWknmqt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AdcGxdSYE.bbTNxQ7Nwv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iAt0vKUUyAknA9MZslE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AlE_eEKkKUJD1BHIOLc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N0niYTSU6La5gAR7N36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AdcGxdSYE.bbTNxQ7Nwv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iAt0vKUUyAknA9MZslE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AdcGxdSYE.bbTNxQ7Nwv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iAt0vKUUyAknA9MZslEw"/>
</p:tagLst>
</file>

<file path=ppt/theme/theme1.xml><?xml version="1.0" encoding="utf-8"?>
<a:theme xmlns:a="http://schemas.openxmlformats.org/drawingml/2006/main" name="presentation-security-UIC">
  <a:themeElements>
    <a:clrScheme name="UIC_Template_2 1">
      <a:dk1>
        <a:srgbClr val="3C3C3C"/>
      </a:dk1>
      <a:lt1>
        <a:srgbClr val="FFFFFF"/>
      </a:lt1>
      <a:dk2>
        <a:srgbClr val="506361"/>
      </a:dk2>
      <a:lt2>
        <a:srgbClr val="7A898D"/>
      </a:lt2>
      <a:accent1>
        <a:srgbClr val="0090D4"/>
      </a:accent1>
      <a:accent2>
        <a:srgbClr val="62B576"/>
      </a:accent2>
      <a:accent3>
        <a:srgbClr val="FFFFFF"/>
      </a:accent3>
      <a:accent4>
        <a:srgbClr val="323232"/>
      </a:accent4>
      <a:accent5>
        <a:srgbClr val="AAC6E6"/>
      </a:accent5>
      <a:accent6>
        <a:srgbClr val="58A46A"/>
      </a:accent6>
      <a:hlink>
        <a:srgbClr val="0090D4"/>
      </a:hlink>
      <a:folHlink>
        <a:srgbClr val="62B576"/>
      </a:folHlink>
    </a:clrScheme>
    <a:fontScheme name="UIC_Template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IC_Template_2 1">
        <a:dk1>
          <a:srgbClr val="3C3C3C"/>
        </a:dk1>
        <a:lt1>
          <a:srgbClr val="FFFFFF"/>
        </a:lt1>
        <a:dk2>
          <a:srgbClr val="506361"/>
        </a:dk2>
        <a:lt2>
          <a:srgbClr val="7A898D"/>
        </a:lt2>
        <a:accent1>
          <a:srgbClr val="0090D4"/>
        </a:accent1>
        <a:accent2>
          <a:srgbClr val="62B576"/>
        </a:accent2>
        <a:accent3>
          <a:srgbClr val="FFFFFF"/>
        </a:accent3>
        <a:accent4>
          <a:srgbClr val="323232"/>
        </a:accent4>
        <a:accent5>
          <a:srgbClr val="AAC6E6"/>
        </a:accent5>
        <a:accent6>
          <a:srgbClr val="58A46A"/>
        </a:accent6>
        <a:hlink>
          <a:srgbClr val="0090D4"/>
        </a:hlink>
        <a:folHlink>
          <a:srgbClr val="62B57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UIC_Template_2 1">
    <a:dk1>
      <a:srgbClr val="3C3C3C"/>
    </a:dk1>
    <a:lt1>
      <a:srgbClr val="FFFFFF"/>
    </a:lt1>
    <a:dk2>
      <a:srgbClr val="506361"/>
    </a:dk2>
    <a:lt2>
      <a:srgbClr val="7A898D"/>
    </a:lt2>
    <a:accent1>
      <a:srgbClr val="0090D4"/>
    </a:accent1>
    <a:accent2>
      <a:srgbClr val="62B576"/>
    </a:accent2>
    <a:accent3>
      <a:srgbClr val="FFFFFF"/>
    </a:accent3>
    <a:accent4>
      <a:srgbClr val="323232"/>
    </a:accent4>
    <a:accent5>
      <a:srgbClr val="AAC6E6"/>
    </a:accent5>
    <a:accent6>
      <a:srgbClr val="58A46A"/>
    </a:accent6>
    <a:hlink>
      <a:srgbClr val="0090D4"/>
    </a:hlink>
    <a:folHlink>
      <a:srgbClr val="62B576"/>
    </a:folHlink>
  </a:clrScheme>
</a:themeOverride>
</file>

<file path=ppt/theme/themeOverride2.xml><?xml version="1.0" encoding="utf-8"?>
<a:themeOverride xmlns:a="http://schemas.openxmlformats.org/drawingml/2006/main">
  <a:clrScheme name="UIC_Template_2 1">
    <a:dk1>
      <a:srgbClr val="3C3C3C"/>
    </a:dk1>
    <a:lt1>
      <a:srgbClr val="FFFFFF"/>
    </a:lt1>
    <a:dk2>
      <a:srgbClr val="506361"/>
    </a:dk2>
    <a:lt2>
      <a:srgbClr val="7A898D"/>
    </a:lt2>
    <a:accent1>
      <a:srgbClr val="0090D4"/>
    </a:accent1>
    <a:accent2>
      <a:srgbClr val="62B576"/>
    </a:accent2>
    <a:accent3>
      <a:srgbClr val="FFFFFF"/>
    </a:accent3>
    <a:accent4>
      <a:srgbClr val="323232"/>
    </a:accent4>
    <a:accent5>
      <a:srgbClr val="AAC6E6"/>
    </a:accent5>
    <a:accent6>
      <a:srgbClr val="58A46A"/>
    </a:accent6>
    <a:hlink>
      <a:srgbClr val="0090D4"/>
    </a:hlink>
    <a:folHlink>
      <a:srgbClr val="62B576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TM03457475[[fn=Cadre]]</Template>
  <TotalTime>14215</TotalTime>
  <Words>2202</Words>
  <Application>Microsoft Macintosh PowerPoint</Application>
  <PresentationFormat>On-screen Show (4:3)</PresentationFormat>
  <Paragraphs>563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Arial Black</vt:lpstr>
      <vt:lpstr>Arial Narrow</vt:lpstr>
      <vt:lpstr>Arial Unicode MS</vt:lpstr>
      <vt:lpstr>Calibri</vt:lpstr>
      <vt:lpstr>DB Office</vt:lpstr>
      <vt:lpstr>Symbol</vt:lpstr>
      <vt:lpstr>Times New Roman</vt:lpstr>
      <vt:lpstr>Wingdings</vt:lpstr>
      <vt:lpstr>Arial</vt:lpstr>
      <vt:lpstr>presentation-security-UIC</vt:lpstr>
      <vt:lpstr>  From Crisis Management to Community Resilience A railway perspective</vt:lpstr>
      <vt:lpstr>Overview</vt:lpstr>
      <vt:lpstr> Why integrated railway protection?</vt:lpstr>
      <vt:lpstr>Security threats and risks for railways...</vt:lpstr>
      <vt:lpstr>… may lead to unwelcome effects</vt:lpstr>
      <vt:lpstr>Cover the whole Crisis Management cycle</vt:lpstr>
      <vt:lpstr>Behaviour during major incidents, disasters and crises</vt:lpstr>
      <vt:lpstr>Individual reactions during critical incidents</vt:lpstr>
      <vt:lpstr>Dismantling the panic myth “Don’t tell them or they will panic”</vt:lpstr>
      <vt:lpstr>  Rail Crisis Management</vt:lpstr>
      <vt:lpstr>Public expectations of critical infrastructure (CI) operators in crisis situations:  a survey</vt:lpstr>
      <vt:lpstr>Public expectations for transportation</vt:lpstr>
      <vt:lpstr>Operators as participants in community resilience</vt:lpstr>
      <vt:lpstr>UIC benchmark study on Crisis Management </vt:lpstr>
      <vt:lpstr>Participants in benchmark study (31)</vt:lpstr>
      <vt:lpstr>Members participating in additional peer review of recommendations</vt:lpstr>
      <vt:lpstr>Recommendations for Crisis Management A joint approach</vt:lpstr>
      <vt:lpstr>Final outcome: http://uic.org/IMG/pdf/crisis_management_report.pdf</vt:lpstr>
      <vt:lpstr>Structure and content of a Crisis Management Plan</vt:lpstr>
      <vt:lpstr>Introduction of warning or alert levels</vt:lpstr>
      <vt:lpstr>Introduction of warning or alert levels</vt:lpstr>
      <vt:lpstr>Composition of the Crisis Management Team (Central &amp; Regional)</vt:lpstr>
      <vt:lpstr>Crisis Management Infrastructure</vt:lpstr>
      <vt:lpstr>  Rail Crisis Communication</vt:lpstr>
      <vt:lpstr>Expectations of crisis communication from CI operators</vt:lpstr>
      <vt:lpstr>Help the public help you: crowdsourcing</vt:lpstr>
      <vt:lpstr>Crisis Communication</vt:lpstr>
      <vt:lpstr>Crisis Communication – Communication Priorities</vt:lpstr>
      <vt:lpstr>Crisis Communication – Information Policy</vt:lpstr>
      <vt:lpstr>Public Communication</vt:lpstr>
      <vt:lpstr>  Conclusions</vt:lpstr>
      <vt:lpstr>Conclusions</vt:lpstr>
      <vt:lpstr>Conclusions</vt:lpstr>
      <vt:lpstr>Conclusions</vt:lpstr>
      <vt:lpstr>Thank you for your kind attention!</vt:lpstr>
    </vt:vector>
  </TitlesOfParts>
  <Company>UIC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UIC presentation</dc:title>
  <dc:creator>HAVARNEANU@uic.org</dc:creator>
  <cp:lastModifiedBy>Marianthi Theocharidou</cp:lastModifiedBy>
  <cp:revision>1246</cp:revision>
  <dcterms:created xsi:type="dcterms:W3CDTF">2013-03-15T14:58:19Z</dcterms:created>
  <dcterms:modified xsi:type="dcterms:W3CDTF">2017-08-30T16:18:37Z</dcterms:modified>
</cp:coreProperties>
</file>