
<file path=[Content_Types].xml><?xml version="1.0" encoding="utf-8"?>
<Types xmlns="http://schemas.openxmlformats.org/package/2006/content-types">
  <Default Extension="png" ContentType="image/png"/>
  <Default Extension="wmf" ContentType="image/x-wmf"/>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717" r:id="rId2"/>
    <p:sldMasterId id="2147483729" r:id="rId3"/>
    <p:sldMasterId id="2147483705" r:id="rId4"/>
  </p:sldMasterIdLst>
  <p:notesMasterIdLst>
    <p:notesMasterId r:id="rId30"/>
  </p:notesMasterIdLst>
  <p:handoutMasterIdLst>
    <p:handoutMasterId r:id="rId31"/>
  </p:handoutMasterIdLst>
  <p:sldIdLst>
    <p:sldId id="256" r:id="rId5"/>
    <p:sldId id="403" r:id="rId6"/>
    <p:sldId id="426" r:id="rId7"/>
    <p:sldId id="428" r:id="rId8"/>
    <p:sldId id="439" r:id="rId9"/>
    <p:sldId id="438" r:id="rId10"/>
    <p:sldId id="397" r:id="rId11"/>
    <p:sldId id="435" r:id="rId12"/>
    <p:sldId id="436" r:id="rId13"/>
    <p:sldId id="440" r:id="rId14"/>
    <p:sldId id="441" r:id="rId15"/>
    <p:sldId id="442" r:id="rId16"/>
    <p:sldId id="443" r:id="rId17"/>
    <p:sldId id="445" r:id="rId18"/>
    <p:sldId id="432" r:id="rId19"/>
    <p:sldId id="446" r:id="rId20"/>
    <p:sldId id="368" r:id="rId21"/>
    <p:sldId id="434" r:id="rId22"/>
    <p:sldId id="406" r:id="rId23"/>
    <p:sldId id="444" r:id="rId24"/>
    <p:sldId id="362" r:id="rId25"/>
    <p:sldId id="372" r:id="rId26"/>
    <p:sldId id="390" r:id="rId27"/>
    <p:sldId id="364" r:id="rId28"/>
    <p:sldId id="433" r:id="rId29"/>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8" charset="0"/>
      <a:defRPr kern="1200">
        <a:solidFill>
          <a:schemeClr val="bg1"/>
        </a:solidFill>
        <a:latin typeface="Arial" pitchFamily="34" charset="0"/>
        <a:ea typeface="WenQuanYi Micro Hei" charset="0"/>
        <a:cs typeface="WenQuanYi Micro Hei" charset="0"/>
      </a:defRPr>
    </a:lvl1pPr>
    <a:lvl2pPr marL="742950" indent="-285750" algn="l" defTabSz="449263" rtl="0" fontAlgn="base">
      <a:spcBef>
        <a:spcPct val="0"/>
      </a:spcBef>
      <a:spcAft>
        <a:spcPct val="0"/>
      </a:spcAft>
      <a:buClr>
        <a:srgbClr val="000000"/>
      </a:buClr>
      <a:buSzPct val="100000"/>
      <a:buFont typeface="Times New Roman" pitchFamily="18" charset="0"/>
      <a:defRPr kern="1200">
        <a:solidFill>
          <a:schemeClr val="bg1"/>
        </a:solidFill>
        <a:latin typeface="Arial" pitchFamily="34" charset="0"/>
        <a:ea typeface="WenQuanYi Micro Hei" charset="0"/>
        <a:cs typeface="WenQuanYi Micro Hei" charset="0"/>
      </a:defRPr>
    </a:lvl2pPr>
    <a:lvl3pPr marL="1143000" indent="-228600" algn="l" defTabSz="449263" rtl="0" fontAlgn="base">
      <a:spcBef>
        <a:spcPct val="0"/>
      </a:spcBef>
      <a:spcAft>
        <a:spcPct val="0"/>
      </a:spcAft>
      <a:buClr>
        <a:srgbClr val="000000"/>
      </a:buClr>
      <a:buSzPct val="100000"/>
      <a:buFont typeface="Times New Roman" pitchFamily="18" charset="0"/>
      <a:defRPr kern="1200">
        <a:solidFill>
          <a:schemeClr val="bg1"/>
        </a:solidFill>
        <a:latin typeface="Arial" pitchFamily="34" charset="0"/>
        <a:ea typeface="WenQuanYi Micro Hei" charset="0"/>
        <a:cs typeface="WenQuanYi Micro Hei" charset="0"/>
      </a:defRPr>
    </a:lvl3pPr>
    <a:lvl4pPr marL="1600200" indent="-228600" algn="l" defTabSz="449263" rtl="0" fontAlgn="base">
      <a:spcBef>
        <a:spcPct val="0"/>
      </a:spcBef>
      <a:spcAft>
        <a:spcPct val="0"/>
      </a:spcAft>
      <a:buClr>
        <a:srgbClr val="000000"/>
      </a:buClr>
      <a:buSzPct val="100000"/>
      <a:buFont typeface="Times New Roman" pitchFamily="18" charset="0"/>
      <a:defRPr kern="1200">
        <a:solidFill>
          <a:schemeClr val="bg1"/>
        </a:solidFill>
        <a:latin typeface="Arial" pitchFamily="34" charset="0"/>
        <a:ea typeface="WenQuanYi Micro Hei" charset="0"/>
        <a:cs typeface="WenQuanYi Micro Hei" charset="0"/>
      </a:defRPr>
    </a:lvl4pPr>
    <a:lvl5pPr marL="2057400" indent="-228600" algn="l" defTabSz="449263" rtl="0" fontAlgn="base">
      <a:spcBef>
        <a:spcPct val="0"/>
      </a:spcBef>
      <a:spcAft>
        <a:spcPct val="0"/>
      </a:spcAft>
      <a:buClr>
        <a:srgbClr val="000000"/>
      </a:buClr>
      <a:buSzPct val="100000"/>
      <a:buFont typeface="Times New Roman" pitchFamily="18" charset="0"/>
      <a:defRPr kern="1200">
        <a:solidFill>
          <a:schemeClr val="bg1"/>
        </a:solidFill>
        <a:latin typeface="Arial" pitchFamily="34" charset="0"/>
        <a:ea typeface="WenQuanYi Micro Hei" charset="0"/>
        <a:cs typeface="WenQuanYi Micro Hei" charset="0"/>
      </a:defRPr>
    </a:lvl5pPr>
    <a:lvl6pPr marL="2286000" algn="l" defTabSz="914400" rtl="0" eaLnBrk="1" latinLnBrk="0" hangingPunct="1">
      <a:defRPr kern="1200">
        <a:solidFill>
          <a:schemeClr val="bg1"/>
        </a:solidFill>
        <a:latin typeface="Arial" pitchFamily="34" charset="0"/>
        <a:ea typeface="WenQuanYi Micro Hei" charset="0"/>
        <a:cs typeface="WenQuanYi Micro Hei" charset="0"/>
      </a:defRPr>
    </a:lvl6pPr>
    <a:lvl7pPr marL="2743200" algn="l" defTabSz="914400" rtl="0" eaLnBrk="1" latinLnBrk="0" hangingPunct="1">
      <a:defRPr kern="1200">
        <a:solidFill>
          <a:schemeClr val="bg1"/>
        </a:solidFill>
        <a:latin typeface="Arial" pitchFamily="34" charset="0"/>
        <a:ea typeface="WenQuanYi Micro Hei" charset="0"/>
        <a:cs typeface="WenQuanYi Micro Hei" charset="0"/>
      </a:defRPr>
    </a:lvl7pPr>
    <a:lvl8pPr marL="3200400" algn="l" defTabSz="914400" rtl="0" eaLnBrk="1" latinLnBrk="0" hangingPunct="1">
      <a:defRPr kern="1200">
        <a:solidFill>
          <a:schemeClr val="bg1"/>
        </a:solidFill>
        <a:latin typeface="Arial" pitchFamily="34" charset="0"/>
        <a:ea typeface="WenQuanYi Micro Hei" charset="0"/>
        <a:cs typeface="WenQuanYi Micro Hei" charset="0"/>
      </a:defRPr>
    </a:lvl8pPr>
    <a:lvl9pPr marL="3657600" algn="l" defTabSz="914400" rtl="0" eaLnBrk="1" latinLnBrk="0" hangingPunct="1">
      <a:defRPr kern="1200">
        <a:solidFill>
          <a:schemeClr val="bg1"/>
        </a:solidFill>
        <a:latin typeface="Arial" pitchFamily="34" charset="0"/>
        <a:ea typeface="WenQuanYi Micro Hei" charset="0"/>
        <a:cs typeface="WenQuanYi Micro Hei"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9B0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62" autoAdjust="0"/>
    <p:restoredTop sz="96433" autoAdjust="0"/>
  </p:normalViewPr>
  <p:slideViewPr>
    <p:cSldViewPr>
      <p:cViewPr varScale="1">
        <p:scale>
          <a:sx n="113" d="100"/>
          <a:sy n="113" d="100"/>
        </p:scale>
        <p:origin x="1422" y="9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Times New Roman" charset="0"/>
              <a:buNone/>
              <a:defRPr sz="1200">
                <a:latin typeface="Arial" charset="0"/>
                <a:ea typeface="+mn-ea"/>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 typeface="Times New Roman" charset="0"/>
              <a:buNone/>
              <a:defRPr sz="1200">
                <a:latin typeface="Arial" charset="0"/>
                <a:ea typeface="+mn-ea"/>
                <a:cs typeface="+mn-cs"/>
              </a:defRPr>
            </a:lvl1pPr>
          </a:lstStyle>
          <a:p>
            <a:pPr>
              <a:defRPr/>
            </a:pPr>
            <a:fld id="{3EDED8B3-F977-4940-9962-064A13BA3405}" type="datetimeFigureOut">
              <a:rPr lang="fr-FR"/>
              <a:pPr>
                <a:defRPr/>
              </a:pPr>
              <a:t>26/04/2016</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 typeface="Times New Roman" charset="0"/>
              <a:buNone/>
              <a:defRPr sz="1200">
                <a:latin typeface="Arial" charset="0"/>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 typeface="Times New Roman" charset="0"/>
              <a:buNone/>
              <a:defRPr sz="1200">
                <a:latin typeface="Arial" charset="0"/>
                <a:ea typeface="+mn-ea"/>
                <a:cs typeface="+mn-cs"/>
              </a:defRPr>
            </a:lvl1pPr>
          </a:lstStyle>
          <a:p>
            <a:pPr>
              <a:defRPr/>
            </a:pPr>
            <a:fld id="{E81BB4C2-DE81-474D-AE2E-F21509A7811B}" type="slidenum">
              <a:rPr lang="fr-FR"/>
              <a:pPr>
                <a:defRPr/>
              </a:pPr>
              <a:t>‹Nr.›</a:t>
            </a:fld>
            <a:endParaRPr lang="fr-FR"/>
          </a:p>
        </p:txBody>
      </p:sp>
    </p:spTree>
    <p:extLst>
      <p:ext uri="{BB962C8B-B14F-4D97-AF65-F5344CB8AC3E}">
        <p14:creationId xmlns:p14="http://schemas.microsoft.com/office/powerpoint/2010/main" val="2308871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6867"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6868" name="Text Box 3"/>
          <p:cNvSpPr txBox="1">
            <a:spLocks noChangeArrowheads="1"/>
          </p:cNvSpPr>
          <p:nvPr/>
        </p:nvSpPr>
        <p:spPr bwMode="auto">
          <a:xfrm>
            <a:off x="0" y="0"/>
            <a:ext cx="2971800" cy="457200"/>
          </a:xfrm>
          <a:prstGeom prst="rect">
            <a:avLst/>
          </a:prstGeom>
          <a:noFill/>
          <a:ln w="9525">
            <a:noFill/>
            <a:round/>
            <a:headEnd/>
            <a:tailEnd/>
          </a:ln>
          <a:effectLst/>
        </p:spPr>
        <p:txBody>
          <a:bodyPr wrap="none" anchor="ctr"/>
          <a:lstStyle/>
          <a:p>
            <a:pPr>
              <a:defRPr/>
            </a:pPr>
            <a:endParaRPr lang="fr-FR"/>
          </a:p>
        </p:txBody>
      </p:sp>
      <p:sp>
        <p:nvSpPr>
          <p:cNvPr id="3076" name="Rectangle 4"/>
          <p:cNvSpPr>
            <a:spLocks noGrp="1" noChangeArrowheads="1"/>
          </p:cNvSpPr>
          <p:nvPr>
            <p:ph type="dt"/>
          </p:nvPr>
        </p:nvSpPr>
        <p:spPr bwMode="auto">
          <a:xfrm>
            <a:off x="3884613" y="0"/>
            <a:ext cx="2968625" cy="454025"/>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a:buClrTx/>
              <a:buSzPct val="45000"/>
              <a:buFontTx/>
              <a:buNone/>
              <a:tabLst>
                <a:tab pos="723900" algn="l"/>
                <a:tab pos="1447800" algn="l"/>
                <a:tab pos="2171700" algn="l"/>
                <a:tab pos="2895600" algn="l"/>
              </a:tabLst>
              <a:defRPr sz="1200">
                <a:solidFill>
                  <a:srgbClr val="000000"/>
                </a:solidFill>
                <a:latin typeface="Times New Roman" charset="0"/>
                <a:ea typeface="DejaVu Sans Condensed" charset="0"/>
                <a:cs typeface="DejaVu Sans Condensed" charset="0"/>
              </a:defRPr>
            </a:lvl1pPr>
          </a:lstStyle>
          <a:p>
            <a:pPr>
              <a:defRPr/>
            </a:pPr>
            <a:endParaRPr lang="en-US"/>
          </a:p>
        </p:txBody>
      </p:sp>
      <p:sp>
        <p:nvSpPr>
          <p:cNvPr id="41990" name="Rectangle 5"/>
          <p:cNvSpPr>
            <a:spLocks noGrp="1" noRot="1" noChangeAspect="1" noChangeArrowheads="1"/>
          </p:cNvSpPr>
          <p:nvPr>
            <p:ph type="sldImg"/>
          </p:nvPr>
        </p:nvSpPr>
        <p:spPr bwMode="auto">
          <a:xfrm>
            <a:off x="1143000" y="685800"/>
            <a:ext cx="4568825" cy="3425825"/>
          </a:xfrm>
          <a:prstGeom prst="rect">
            <a:avLst/>
          </a:prstGeom>
          <a:noFill/>
          <a:ln w="12600">
            <a:solidFill>
              <a:srgbClr val="000000"/>
            </a:solidFill>
            <a:miter lim="800000"/>
            <a:headEnd/>
            <a:tailEnd/>
          </a:ln>
        </p:spPr>
      </p:sp>
      <p:sp>
        <p:nvSpPr>
          <p:cNvPr id="3078" name="Rectangle 6"/>
          <p:cNvSpPr>
            <a:spLocks noGrp="1" noChangeArrowheads="1"/>
          </p:cNvSpPr>
          <p:nvPr>
            <p:ph type="body"/>
          </p:nvPr>
        </p:nvSpPr>
        <p:spPr bwMode="auto">
          <a:xfrm>
            <a:off x="685800" y="4343400"/>
            <a:ext cx="5483225" cy="4111625"/>
          </a:xfrm>
          <a:prstGeom prst="rect">
            <a:avLst/>
          </a:prstGeom>
          <a:noFill/>
          <a:ln>
            <a:noFill/>
          </a:ln>
          <a:effectLst/>
          <a:extLst/>
        </p:spPr>
        <p:txBody>
          <a:bodyPr vert="horz" wrap="square" lIns="90000" tIns="46800" rIns="90000" bIns="46800" numCol="1" anchor="t" anchorCtr="0" compatLnSpc="1">
            <a:prstTxWarp prst="textNoShape">
              <a:avLst/>
            </a:prstTxWarp>
          </a:bodyPr>
          <a:lstStyle/>
          <a:p>
            <a:pPr lvl="0"/>
            <a:endParaRPr lang="fr-FR" noProof="0" smtClean="0"/>
          </a:p>
        </p:txBody>
      </p:sp>
      <p:sp>
        <p:nvSpPr>
          <p:cNvPr id="36872" name="Text Box 7"/>
          <p:cNvSpPr txBox="1">
            <a:spLocks noChangeArrowheads="1"/>
          </p:cNvSpPr>
          <p:nvPr/>
        </p:nvSpPr>
        <p:spPr bwMode="auto">
          <a:xfrm>
            <a:off x="0" y="8685213"/>
            <a:ext cx="2971800" cy="457200"/>
          </a:xfrm>
          <a:prstGeom prst="rect">
            <a:avLst/>
          </a:prstGeom>
          <a:noFill/>
          <a:ln w="9525">
            <a:noFill/>
            <a:round/>
            <a:headEnd/>
            <a:tailEnd/>
          </a:ln>
          <a:effectLst/>
        </p:spPr>
        <p:txBody>
          <a:bodyPr wrap="none" anchor="ctr"/>
          <a:lstStyle/>
          <a:p>
            <a:pPr>
              <a:defRPr/>
            </a:pPr>
            <a:endParaRPr lang="fr-FR"/>
          </a:p>
        </p:txBody>
      </p:sp>
      <p:sp>
        <p:nvSpPr>
          <p:cNvPr id="3080" name="Rectangle 8"/>
          <p:cNvSpPr>
            <a:spLocks noGrp="1" noChangeArrowheads="1"/>
          </p:cNvSpPr>
          <p:nvPr>
            <p:ph type="sldNum"/>
          </p:nvPr>
        </p:nvSpPr>
        <p:spPr bwMode="auto">
          <a:xfrm>
            <a:off x="3884613" y="8685213"/>
            <a:ext cx="2968625" cy="454025"/>
          </a:xfrm>
          <a:prstGeom prst="rect">
            <a:avLst/>
          </a:prstGeom>
          <a:noFill/>
          <a:ln>
            <a:noFill/>
          </a:ln>
          <a:effectLst/>
          <a:extLst/>
        </p:spPr>
        <p:txBody>
          <a:bodyPr vert="horz" wrap="square" lIns="90000" tIns="46800" rIns="90000" bIns="46800" numCol="1" anchor="b" anchorCtr="0" compatLnSpc="1">
            <a:prstTxWarp prst="textNoShape">
              <a:avLst/>
            </a:prstTxWarp>
          </a:bodyPr>
          <a:lstStyle>
            <a:lvl1pPr algn="r">
              <a:buClrTx/>
              <a:buSzPct val="45000"/>
              <a:buFontTx/>
              <a:buNone/>
              <a:tabLst>
                <a:tab pos="723900" algn="l"/>
                <a:tab pos="1447800" algn="l"/>
                <a:tab pos="2171700" algn="l"/>
                <a:tab pos="2895600" algn="l"/>
              </a:tabLst>
              <a:defRPr sz="1200">
                <a:solidFill>
                  <a:srgbClr val="000000"/>
                </a:solidFill>
                <a:latin typeface="Times New Roman" charset="0"/>
                <a:ea typeface="DejaVu Sans Condensed" charset="0"/>
                <a:cs typeface="DejaVu Sans Condensed" charset="0"/>
              </a:defRPr>
            </a:lvl1pPr>
          </a:lstStyle>
          <a:p>
            <a:pPr>
              <a:defRPr/>
            </a:pPr>
            <a:fld id="{FE0349C0-389E-4C30-9D3F-6EDF6C98082A}" type="slidenum">
              <a:rPr lang="en-GB"/>
              <a:pPr>
                <a:defRPr/>
              </a:pPr>
              <a:t>‹Nr.›</a:t>
            </a:fld>
            <a:endParaRPr lang="en-GB"/>
          </a:p>
        </p:txBody>
      </p:sp>
    </p:spTree>
    <p:extLst>
      <p:ext uri="{BB962C8B-B14F-4D97-AF65-F5344CB8AC3E}">
        <p14:creationId xmlns:p14="http://schemas.microsoft.com/office/powerpoint/2010/main" val="1905680236"/>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8"/>
          <p:cNvSpPr>
            <a:spLocks noGrp="1" noChangeArrowheads="1"/>
          </p:cNvSpPr>
          <p:nvPr>
            <p:ph type="sldNum" sz="quarter"/>
          </p:nvPr>
        </p:nvSpPr>
        <p:spPr>
          <a:noFill/>
          <a:ln>
            <a:round/>
            <a:headEnd/>
            <a:tailEnd/>
          </a:ln>
        </p:spPr>
        <p:txBody>
          <a:bodyPr/>
          <a:lstStyle/>
          <a:p>
            <a:fld id="{C73F48D1-290D-407F-8F22-C8B035E6B464}" type="slidenum">
              <a:rPr lang="en-GB" smtClean="0">
                <a:latin typeface="Times New Roman" pitchFamily="18" charset="0"/>
              </a:rPr>
              <a:pPr/>
              <a:t>1</a:t>
            </a:fld>
            <a:endParaRPr lang="en-GB" smtClean="0">
              <a:latin typeface="Times New Roman" pitchFamily="18" charset="0"/>
            </a:endParaRPr>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6400" cy="4114800"/>
          </a:xfrm>
          <a:noFill/>
        </p:spPr>
        <p:txBody>
          <a:bodyPr wrap="none" anchor="ctr"/>
          <a:lstStyle/>
          <a:p>
            <a:pPr eaLnBrk="1" hangingPunct="1">
              <a:spcBef>
                <a:spcPct val="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mtClean="0">
              <a:latin typeface="Calibri" pitchFamily="34" charset="0"/>
              <a:ea typeface="WenQuanYi Micro Hei" charset="0"/>
              <a:cs typeface="WenQuanYi Micro Hei" charset="0"/>
            </a:endParaRPr>
          </a:p>
        </p:txBody>
      </p:sp>
      <p:sp>
        <p:nvSpPr>
          <p:cNvPr id="43013" name="Text Box 3"/>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lstStyle/>
          <a:p>
            <a: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CA9A376-2016-421F-9B04-4AE6ED1CC11F}" type="slidenum">
              <a:rPr lang="en-GB" sz="1200">
                <a:solidFill>
                  <a:srgbClr val="000000"/>
                </a:solidFill>
              </a:rPr>
              <a: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a:t>
            </a:fld>
            <a:endParaRPr lang="en-GB" sz="1200">
              <a:solidFill>
                <a:srgbClr val="000000"/>
              </a:solidFill>
            </a:endParaRPr>
          </a:p>
        </p:txBody>
      </p:sp>
    </p:spTree>
    <p:extLst>
      <p:ext uri="{BB962C8B-B14F-4D97-AF65-F5344CB8AC3E}">
        <p14:creationId xmlns:p14="http://schemas.microsoft.com/office/powerpoint/2010/main" val="1745633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237101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203956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986939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634974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de-DE" dirty="0"/>
          </a:p>
        </p:txBody>
      </p:sp>
      <p:sp>
        <p:nvSpPr>
          <p:cNvPr id="4" name="Foliennummernplatzhalter 3"/>
          <p:cNvSpPr>
            <a:spLocks noGrp="1"/>
          </p:cNvSpPr>
          <p:nvPr>
            <p:ph type="sldNum" sz="quarter" idx="10"/>
          </p:nvPr>
        </p:nvSpPr>
        <p:spPr/>
        <p:txBody>
          <a:bodyPr/>
          <a:lstStyle/>
          <a:p>
            <a:fld id="{09F2A410-CC60-423C-BA69-4BD5CD720AFD}" type="slidenum">
              <a:rPr lang="de-DE" smtClean="0"/>
              <a:t>14</a:t>
            </a:fld>
            <a:endParaRPr lang="de-DE"/>
          </a:p>
        </p:txBody>
      </p:sp>
    </p:spTree>
    <p:extLst>
      <p:ext uri="{BB962C8B-B14F-4D97-AF65-F5344CB8AC3E}">
        <p14:creationId xmlns:p14="http://schemas.microsoft.com/office/powerpoint/2010/main" val="4189043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endParaRPr lang="en-GB" sz="1000" dirty="0" smtClean="0">
              <a:latin typeface="Arial" panose="020B0604020202020204" pitchFamily="34" charset="0"/>
            </a:endParaRPr>
          </a:p>
        </p:txBody>
      </p:sp>
    </p:spTree>
    <p:extLst>
      <p:ext uri="{BB962C8B-B14F-4D97-AF65-F5344CB8AC3E}">
        <p14:creationId xmlns:p14="http://schemas.microsoft.com/office/powerpoint/2010/main" val="98326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endParaRPr lang="en-GB" sz="1000" dirty="0" smtClean="0">
              <a:latin typeface="Arial" panose="020B0604020202020204" pitchFamily="34" charset="0"/>
            </a:endParaRPr>
          </a:p>
        </p:txBody>
      </p:sp>
    </p:spTree>
    <p:extLst>
      <p:ext uri="{BB962C8B-B14F-4D97-AF65-F5344CB8AC3E}">
        <p14:creationId xmlns:p14="http://schemas.microsoft.com/office/powerpoint/2010/main" val="723984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1" dirty="0" smtClean="0"/>
              <a:t>Capability</a:t>
            </a:r>
            <a:r>
              <a:rPr lang="en-US" b="1" baseline="0" dirty="0" smtClean="0"/>
              <a:t> Layer</a:t>
            </a:r>
          </a:p>
          <a:p>
            <a:pPr marL="171450" indent="-171450">
              <a:buFont typeface="Arial" panose="020B0604020202020204" pitchFamily="34" charset="0"/>
              <a:buChar char="•"/>
            </a:pPr>
            <a:r>
              <a:rPr lang="en-US" b="1" dirty="0" smtClean="0"/>
              <a:t>Story Board Step:</a:t>
            </a:r>
            <a:r>
              <a:rPr lang="en-US" b="1" baseline="0" dirty="0" smtClean="0"/>
              <a:t> </a:t>
            </a:r>
            <a:r>
              <a:rPr lang="en-US" dirty="0" smtClean="0"/>
              <a:t>The operational step defined in the concept story board.</a:t>
            </a:r>
          </a:p>
          <a:p>
            <a:pPr marL="171450" indent="-171450">
              <a:buFont typeface="Arial" panose="020B0604020202020204" pitchFamily="34" charset="0"/>
              <a:buChar char="•"/>
            </a:pPr>
            <a:r>
              <a:rPr lang="en-US" b="1" dirty="0" smtClean="0"/>
              <a:t>Validation Target:</a:t>
            </a:r>
            <a:r>
              <a:rPr lang="en-US" b="1" baseline="0" dirty="0" smtClean="0"/>
              <a:t> </a:t>
            </a:r>
            <a:r>
              <a:rPr lang="en-US" dirty="0" smtClean="0"/>
              <a:t>The overall contribution to the high level (ECAC) network performance targets set in the first edition of the ATM Master Plan.</a:t>
            </a:r>
          </a:p>
          <a:p>
            <a:pPr marL="171450" indent="-171450">
              <a:buFont typeface="Arial" panose="020B0604020202020204" pitchFamily="34" charset="0"/>
              <a:buChar char="•"/>
            </a:pPr>
            <a:r>
              <a:rPr lang="en-US" b="1" dirty="0" smtClean="0"/>
              <a:t>Capability:</a:t>
            </a:r>
            <a:r>
              <a:rPr lang="en-US" b="1" baseline="0" dirty="0" smtClean="0"/>
              <a:t> </a:t>
            </a:r>
            <a:r>
              <a:rPr lang="en-US" dirty="0" smtClean="0"/>
              <a:t>The ability of one or more of the </a:t>
            </a:r>
            <a:r>
              <a:rPr lang="en-US" dirty="0" err="1" smtClean="0"/>
              <a:t>enterprise?s</a:t>
            </a:r>
            <a:r>
              <a:rPr lang="en-US" dirty="0" smtClean="0"/>
              <a:t> resources to deliver a specified type of effect or a specified course of action to the enterprise stakeholders.</a:t>
            </a:r>
          </a:p>
          <a:p>
            <a:endParaRPr lang="en-US" b="1" dirty="0" smtClean="0"/>
          </a:p>
          <a:p>
            <a:r>
              <a:rPr lang="en-US" b="1" dirty="0" smtClean="0"/>
              <a:t>Operational</a:t>
            </a:r>
            <a:r>
              <a:rPr lang="en-US" b="1" baseline="0" dirty="0" smtClean="0"/>
              <a:t> Layer</a:t>
            </a:r>
            <a:endParaRPr lang="en-US" b="1" dirty="0" smtClean="0"/>
          </a:p>
          <a:p>
            <a:pPr marL="171450" indent="-171450">
              <a:buFont typeface="Arial" panose="020B0604020202020204" pitchFamily="34" charset="0"/>
              <a:buChar char="•"/>
            </a:pPr>
            <a:r>
              <a:rPr lang="en-US" b="1" dirty="0" smtClean="0"/>
              <a:t>Node:</a:t>
            </a:r>
            <a:r>
              <a:rPr lang="en-US" b="1" baseline="0" dirty="0" smtClean="0"/>
              <a:t> </a:t>
            </a:r>
            <a:r>
              <a:rPr lang="en-US" dirty="0" smtClean="0"/>
              <a:t>A logical entity that performs Activities. Nodes are specified independently of any physical </a:t>
            </a:r>
            <a:r>
              <a:rPr lang="en-US" dirty="0" err="1" smtClean="0"/>
              <a:t>realisation</a:t>
            </a:r>
            <a:r>
              <a:rPr lang="en-US" dirty="0" smtClean="0"/>
              <a:t>. (includes</a:t>
            </a:r>
            <a:r>
              <a:rPr lang="en-US" baseline="0" dirty="0" smtClean="0"/>
              <a:t> a Node: Crisis Management)</a:t>
            </a:r>
            <a:endParaRPr lang="en-US" dirty="0" smtClean="0"/>
          </a:p>
          <a:p>
            <a:pPr marL="171450" indent="-171450">
              <a:buFont typeface="Arial" panose="020B0604020202020204" pitchFamily="34" charset="0"/>
              <a:buChar char="•"/>
            </a:pPr>
            <a:r>
              <a:rPr lang="en-US" b="1" dirty="0" smtClean="0"/>
              <a:t>Role:</a:t>
            </a:r>
            <a:r>
              <a:rPr lang="en-US" b="1" baseline="0" dirty="0" smtClean="0"/>
              <a:t> </a:t>
            </a:r>
            <a:r>
              <a:rPr lang="en-US" dirty="0" smtClean="0"/>
              <a:t>An aspect of a person or </a:t>
            </a:r>
            <a:r>
              <a:rPr lang="en-US" dirty="0" err="1" smtClean="0"/>
              <a:t>organisation</a:t>
            </a:r>
            <a:r>
              <a:rPr lang="en-US" dirty="0" smtClean="0"/>
              <a:t> that enables them to fulfil a particular function.</a:t>
            </a:r>
          </a:p>
          <a:p>
            <a:pPr marL="171450" indent="-171450">
              <a:buFont typeface="Arial" panose="020B0604020202020204" pitchFamily="34" charset="0"/>
              <a:buChar char="•"/>
            </a:pPr>
            <a:r>
              <a:rPr lang="en-US" b="1" dirty="0" smtClean="0"/>
              <a:t>Activity:</a:t>
            </a:r>
            <a:r>
              <a:rPr lang="en-US" b="1" baseline="0" dirty="0" smtClean="0"/>
              <a:t> </a:t>
            </a:r>
            <a:r>
              <a:rPr lang="en-US" dirty="0" smtClean="0"/>
              <a:t>A logical process, specified independently of how the process is carried out.</a:t>
            </a:r>
            <a:endParaRPr lang="en-US" b="1" dirty="0" smtClean="0"/>
          </a:p>
          <a:p>
            <a:pPr marL="171450" indent="-171450">
              <a:buFont typeface="Arial" panose="020B0604020202020204" pitchFamily="34" charset="0"/>
              <a:buChar char="•"/>
            </a:pPr>
            <a:r>
              <a:rPr lang="en-US" b="1" dirty="0" smtClean="0"/>
              <a:t>Information Exchanges:</a:t>
            </a:r>
            <a:r>
              <a:rPr lang="en-US" b="1" baseline="0" dirty="0" smtClean="0"/>
              <a:t> </a:t>
            </a:r>
            <a:r>
              <a:rPr lang="en-US" dirty="0" smtClean="0"/>
              <a:t>describes the need for actors to deliver and receive information and information products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Information Element:</a:t>
            </a:r>
            <a:r>
              <a:rPr lang="en-US" b="1" baseline="0" dirty="0" smtClean="0"/>
              <a:t> </a:t>
            </a:r>
            <a:r>
              <a:rPr lang="en-US" dirty="0" smtClean="0"/>
              <a:t>A formalized representation of information.</a:t>
            </a:r>
          </a:p>
          <a:p>
            <a:pPr marL="171450" indent="-171450">
              <a:buFont typeface="Arial" panose="020B0604020202020204" pitchFamily="34" charset="0"/>
              <a:buChar char="•"/>
            </a:pPr>
            <a:r>
              <a:rPr lang="en-US" b="1" dirty="0" smtClean="0"/>
              <a:t>Information Entity:</a:t>
            </a:r>
            <a:r>
              <a:rPr lang="en-US" b="1" baseline="0" dirty="0" smtClean="0"/>
              <a:t> </a:t>
            </a:r>
            <a:r>
              <a:rPr lang="en-US" dirty="0" smtClean="0"/>
              <a:t>A definition (type) of an item of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Service</a:t>
            </a:r>
            <a:r>
              <a:rPr lang="en-US" b="1" baseline="0" dirty="0" smtClean="0"/>
              <a:t> Layer</a:t>
            </a:r>
          </a:p>
          <a:p>
            <a:pPr marL="171450" indent="-171450">
              <a:buFont typeface="Arial" panose="020B0604020202020204" pitchFamily="34" charset="0"/>
              <a:buChar char="•"/>
            </a:pPr>
            <a:r>
              <a:rPr lang="en-US" b="1" dirty="0" smtClean="0"/>
              <a:t>Service:</a:t>
            </a:r>
            <a:r>
              <a:rPr lang="en-US" b="1" baseline="0" dirty="0" smtClean="0"/>
              <a:t> </a:t>
            </a:r>
            <a:r>
              <a:rPr lang="en-US" dirty="0" smtClean="0"/>
              <a:t>The contractual provision of something (a non-physical object), by one, for the use of one or more others</a:t>
            </a:r>
            <a:r>
              <a:rPr lang="en-US" baseline="0" dirty="0" smtClean="0"/>
              <a:t> (see SWIM Services)</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Service Function:</a:t>
            </a:r>
            <a:r>
              <a:rPr lang="en-US" b="1" baseline="0" dirty="0" smtClean="0"/>
              <a:t> </a:t>
            </a:r>
            <a:r>
              <a:rPr lang="en-US" b="0" i="1" baseline="0" dirty="0" smtClean="0"/>
              <a:t>(not defined yet)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Service Interface: </a:t>
            </a:r>
            <a:r>
              <a:rPr lang="en-US" b="0" i="1" baseline="0" dirty="0" smtClean="0"/>
              <a:t>(not defined yet)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Data Element:</a:t>
            </a:r>
            <a:r>
              <a:rPr lang="en-US" b="1" baseline="0" dirty="0" smtClean="0"/>
              <a:t> </a:t>
            </a:r>
            <a:r>
              <a:rPr lang="en-US" dirty="0" smtClean="0"/>
              <a:t>A </a:t>
            </a:r>
            <a:r>
              <a:rPr lang="en-US" dirty="0" err="1" smtClean="0"/>
              <a:t>formalised</a:t>
            </a:r>
            <a:r>
              <a:rPr lang="en-US" dirty="0" smtClean="0"/>
              <a:t> representation of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System Layer</a:t>
            </a:r>
          </a:p>
          <a:p>
            <a:pPr marL="171450" indent="-171450">
              <a:buFont typeface="Arial" panose="020B0604020202020204" pitchFamily="34" charset="0"/>
              <a:buChar char="•"/>
            </a:pPr>
            <a:r>
              <a:rPr lang="en-US" b="1" dirty="0" smtClean="0"/>
              <a:t>Capability Configuration:</a:t>
            </a:r>
            <a:r>
              <a:rPr lang="en-US" b="1" baseline="0" dirty="0" smtClean="0"/>
              <a:t> </a:t>
            </a:r>
            <a:r>
              <a:rPr lang="en-US" dirty="0" smtClean="0"/>
              <a:t>A combination of Roles and Systems configured to provide a Capability derived from operational and/or business need(s) of a stakeholder type.</a:t>
            </a:r>
          </a:p>
          <a:p>
            <a:pPr marL="171450" indent="-171450">
              <a:buFont typeface="Arial" panose="020B0604020202020204" pitchFamily="34" charset="0"/>
              <a:buChar char="•"/>
            </a:pPr>
            <a:r>
              <a:rPr lang="en-US" b="1" dirty="0" smtClean="0"/>
              <a:t>System:</a:t>
            </a:r>
            <a:r>
              <a:rPr lang="en-US" b="1" baseline="0" dirty="0" smtClean="0"/>
              <a:t> </a:t>
            </a:r>
            <a:r>
              <a:rPr lang="en-US" dirty="0" smtClean="0"/>
              <a:t>A collection of technical components organized to accomplish a specific function or set of functions</a:t>
            </a:r>
          </a:p>
          <a:p>
            <a:pPr marL="171450" indent="-171450">
              <a:buFont typeface="Arial" panose="020B0604020202020204" pitchFamily="34" charset="0"/>
              <a:buChar char="•"/>
            </a:pPr>
            <a:r>
              <a:rPr lang="en-US" b="1" dirty="0" smtClean="0"/>
              <a:t>Functional Block:</a:t>
            </a:r>
            <a:r>
              <a:rPr lang="en-US" b="1" baseline="0" dirty="0" smtClean="0"/>
              <a:t> </a:t>
            </a:r>
            <a:r>
              <a:rPr lang="en-US" dirty="0" smtClean="0"/>
              <a:t>A grouping of functions within a System that are assembled to assist in the conducting of one or more Operational Activities.</a:t>
            </a:r>
          </a:p>
          <a:p>
            <a:pPr marL="171450" indent="-171450">
              <a:buFont typeface="Arial" panose="020B0604020202020204" pitchFamily="34" charset="0"/>
              <a:buChar char="•"/>
            </a:pPr>
            <a:r>
              <a:rPr lang="en-US" b="1" dirty="0" smtClean="0"/>
              <a:t>Resource Interaction:</a:t>
            </a:r>
            <a:r>
              <a:rPr lang="en-US" b="1" baseline="0" dirty="0" smtClean="0"/>
              <a:t> </a:t>
            </a:r>
            <a:r>
              <a:rPr lang="en-US" dirty="0" smtClean="0"/>
              <a:t>A relationship specifying the need to exchange data between Capability Configurations.</a:t>
            </a:r>
          </a:p>
          <a:p>
            <a:pPr marL="171450" indent="-171450">
              <a:buFont typeface="Arial" panose="020B0604020202020204" pitchFamily="34" charset="0"/>
              <a:buChar char="•"/>
            </a:pPr>
            <a:r>
              <a:rPr lang="en-US" b="1" dirty="0" smtClean="0"/>
              <a:t>System Port:</a:t>
            </a:r>
            <a:r>
              <a:rPr lang="en-US" b="1" baseline="0" dirty="0" smtClean="0"/>
              <a:t> </a:t>
            </a:r>
            <a:r>
              <a:rPr lang="en-US" dirty="0" smtClean="0"/>
              <a:t>An interface provided by a System. A System Port Connector asserts that a connection exists between two System Ports.</a:t>
            </a:r>
          </a:p>
          <a:p>
            <a:pPr marL="171450" indent="-171450">
              <a:buFont typeface="Arial" panose="020B0604020202020204" pitchFamily="34" charset="0"/>
              <a:buChar char="•"/>
            </a:pPr>
            <a:endParaRPr lang="en-US" b="1" dirty="0" smtClean="0"/>
          </a:p>
          <a:p>
            <a:r>
              <a:rPr lang="en-US" b="1" dirty="0" err="1" smtClean="0"/>
              <a:t>Programme</a:t>
            </a:r>
            <a:r>
              <a:rPr lang="en-US" b="1" dirty="0" smtClean="0"/>
              <a:t> Layer</a:t>
            </a:r>
          </a:p>
          <a:p>
            <a:pPr marL="171450" indent="-171450">
              <a:buFont typeface="Arial" panose="020B0604020202020204" pitchFamily="34" charset="0"/>
              <a:buChar char="•"/>
            </a:pPr>
            <a:r>
              <a:rPr lang="en-US" b="1" dirty="0" smtClean="0"/>
              <a:t>Project management:</a:t>
            </a:r>
            <a:r>
              <a:rPr lang="en-US" b="1" baseline="0" dirty="0" smtClean="0"/>
              <a:t> </a:t>
            </a:r>
            <a:r>
              <a:rPr lang="en-US" dirty="0" smtClean="0"/>
              <a:t>A temporary </a:t>
            </a:r>
            <a:r>
              <a:rPr lang="en-US" dirty="0" err="1" smtClean="0"/>
              <a:t>endeavour</a:t>
            </a:r>
            <a:r>
              <a:rPr lang="en-US" dirty="0" smtClean="0"/>
              <a:t> undertaken to create a unique product, service or result.</a:t>
            </a:r>
          </a:p>
          <a:p>
            <a:pPr marL="171450" indent="-171450">
              <a:buFont typeface="Arial" panose="020B0604020202020204" pitchFamily="34" charset="0"/>
              <a:buChar char="•"/>
            </a:pPr>
            <a:r>
              <a:rPr lang="en-US" b="1" dirty="0" smtClean="0"/>
              <a:t>Operational Focus Area:</a:t>
            </a:r>
            <a:r>
              <a:rPr lang="en-US" b="1" baseline="0" dirty="0" smtClean="0"/>
              <a:t> </a:t>
            </a:r>
            <a:r>
              <a:rPr lang="en-US" dirty="0" smtClean="0"/>
              <a:t>A limited set of dependent operational and technical improvements related to an Operational sub-package, comprising specific interrelated OIs designed to meet specific performance expectations of the ATM Performance Partnership.</a:t>
            </a:r>
          </a:p>
          <a:p>
            <a:pPr marL="171450" indent="-171450">
              <a:buFont typeface="Arial" panose="020B0604020202020204" pitchFamily="34" charset="0"/>
              <a:buChar char="•"/>
            </a:pPr>
            <a:r>
              <a:rPr lang="en-US" b="1" dirty="0" smtClean="0"/>
              <a:t>Operational Improvement Step:</a:t>
            </a:r>
            <a:r>
              <a:rPr lang="en-US" b="1" baseline="0" dirty="0" smtClean="0"/>
              <a:t> </a:t>
            </a:r>
            <a:r>
              <a:rPr lang="en-US" dirty="0" smtClean="0"/>
              <a:t>The elementary level of an operational improvement.</a:t>
            </a:r>
            <a:r>
              <a:rPr lang="en-US" baseline="0" dirty="0" smtClean="0"/>
              <a:t> </a:t>
            </a:r>
            <a:r>
              <a:rPr lang="en-US" dirty="0" smtClean="0"/>
              <a:t>The EATMA portal currently contains </a:t>
            </a:r>
            <a:r>
              <a:rPr lang="en-US" b="1" u="sng" dirty="0" smtClean="0"/>
              <a:t>only</a:t>
            </a:r>
            <a:r>
              <a:rPr lang="en-US" b="1" dirty="0" smtClean="0"/>
              <a:t> SESAR Story Board Step 1</a:t>
            </a:r>
            <a:r>
              <a:rPr lang="en-US" dirty="0" smtClean="0"/>
              <a:t> information.</a:t>
            </a:r>
          </a:p>
          <a:p>
            <a:pPr marL="171450" indent="-171450">
              <a:buFont typeface="Arial" panose="020B0604020202020204" pitchFamily="34" charset="0"/>
              <a:buChar char="•"/>
            </a:pPr>
            <a:r>
              <a:rPr lang="en-US" dirty="0" smtClean="0"/>
              <a:t>Enabler: new or modified technical system/infrastructure, human</a:t>
            </a:r>
            <a:r>
              <a:rPr lang="en-US" baseline="0" dirty="0" smtClean="0"/>
              <a:t> factors element, procedure, </a:t>
            </a:r>
            <a:r>
              <a:rPr lang="en-US" dirty="0" smtClean="0"/>
              <a:t>standard</a:t>
            </a:r>
            <a:r>
              <a:rPr lang="en-US" baseline="0" dirty="0" smtClean="0"/>
              <a:t> or regulation necessary to make (or enhance) an operational improvement</a:t>
            </a:r>
            <a:endParaRPr lang="en-US" dirty="0" smtClean="0"/>
          </a:p>
          <a:p>
            <a:endParaRPr lang="en-US" dirty="0" smtClean="0"/>
          </a:p>
          <a:p>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de-DE" dirty="0"/>
          </a:p>
        </p:txBody>
      </p:sp>
      <p:sp>
        <p:nvSpPr>
          <p:cNvPr id="4" name="Foliennummernplatzhalter 3"/>
          <p:cNvSpPr>
            <a:spLocks noGrp="1"/>
          </p:cNvSpPr>
          <p:nvPr>
            <p:ph type="sldNum" sz="quarter" idx="10"/>
          </p:nvPr>
        </p:nvSpPr>
        <p:spPr/>
        <p:txBody>
          <a:bodyPr/>
          <a:lstStyle/>
          <a:p>
            <a:fld id="{09F2A410-CC60-423C-BA69-4BD5CD720AFD}" type="slidenum">
              <a:rPr lang="de-DE" smtClean="0"/>
              <a:t>19</a:t>
            </a:fld>
            <a:endParaRPr lang="de-DE"/>
          </a:p>
        </p:txBody>
      </p:sp>
    </p:spTree>
    <p:extLst>
      <p:ext uri="{BB962C8B-B14F-4D97-AF65-F5344CB8AC3E}">
        <p14:creationId xmlns:p14="http://schemas.microsoft.com/office/powerpoint/2010/main" val="2596727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FE0349C0-389E-4C30-9D3F-6EDF6C98082A}" type="slidenum">
              <a:rPr lang="en-GB" smtClean="0"/>
              <a:pPr>
                <a:defRPr/>
              </a:pPr>
              <a:t>20</a:t>
            </a:fld>
            <a:endParaRPr lang="en-GB"/>
          </a:p>
        </p:txBody>
      </p:sp>
    </p:spTree>
    <p:extLst>
      <p:ext uri="{BB962C8B-B14F-4D97-AF65-F5344CB8AC3E}">
        <p14:creationId xmlns:p14="http://schemas.microsoft.com/office/powerpoint/2010/main" val="4198453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p:cNvSpPr>
            <a:spLocks noGrp="1" noRot="1" noChangeAspect="1" noTextEdit="1"/>
          </p:cNvSpPr>
          <p:nvPr>
            <p:ph type="sldImg"/>
          </p:nvPr>
        </p:nvSpPr>
        <p:spPr>
          <a:ln/>
        </p:spPr>
      </p:sp>
      <p:sp>
        <p:nvSpPr>
          <p:cNvPr id="36867" name="Notizenplatzhalter 2"/>
          <p:cNvSpPr>
            <a:spLocks noGrp="1"/>
          </p:cNvSpPr>
          <p:nvPr>
            <p:ph type="body" idx="1"/>
          </p:nvPr>
        </p:nvSpPr>
        <p:spPr>
          <a:xfrm>
            <a:off x="681038" y="4722813"/>
            <a:ext cx="5448300" cy="4732337"/>
          </a:xfrm>
          <a:noFill/>
        </p:spPr>
        <p:txBody>
          <a:bodyPr/>
          <a:lstStyle/>
          <a:p>
            <a:pPr>
              <a:lnSpc>
                <a:spcPct val="90000"/>
              </a:lnSpc>
            </a:pPr>
            <a:r>
              <a:rPr lang="de-DE" sz="1000" b="1" smtClean="0">
                <a:latin typeface="Arial" panose="020B0604020202020204" pitchFamily="34" charset="0"/>
              </a:rPr>
              <a:t>Impact of a Security Failure</a:t>
            </a:r>
          </a:p>
          <a:p>
            <a:pPr>
              <a:lnSpc>
                <a:spcPct val="90000"/>
              </a:lnSpc>
            </a:pPr>
            <a:r>
              <a:rPr lang="de-DE" sz="1000" smtClean="0">
                <a:latin typeface="Arial" panose="020B0604020202020204" pitchFamily="34" charset="0"/>
              </a:rPr>
              <a:t>The potential impact of a failure in security is broad. Several impacts may be realised simultaneously.</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Personnel</a:t>
            </a:r>
          </a:p>
          <a:p>
            <a:pPr>
              <a:lnSpc>
                <a:spcPct val="90000"/>
              </a:lnSpc>
            </a:pPr>
            <a:r>
              <a:rPr lang="de-DE" sz="1000" smtClean="0">
                <a:latin typeface="Arial" panose="020B0604020202020204" pitchFamily="34" charset="0"/>
              </a:rPr>
              <a:t>Ranges from discomfort, minor injury, through to one or more serious injuries or fatalities.</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Capacity</a:t>
            </a:r>
          </a:p>
          <a:p>
            <a:pPr>
              <a:lnSpc>
                <a:spcPct val="90000"/>
              </a:lnSpc>
            </a:pPr>
            <a:r>
              <a:rPr lang="de-DE" sz="1000" smtClean="0">
                <a:latin typeface="Arial" panose="020B0604020202020204" pitchFamily="34" charset="0"/>
              </a:rPr>
              <a:t>A minor reduction in system capacity through to a complete loss of service. No aircraft in the sky.</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Performance (Including other KPAs)</a:t>
            </a:r>
          </a:p>
          <a:p>
            <a:pPr>
              <a:lnSpc>
                <a:spcPct val="90000"/>
              </a:lnSpc>
            </a:pPr>
            <a:r>
              <a:rPr lang="de-DE" sz="1000" smtClean="0">
                <a:latin typeface="Arial" panose="020B0604020202020204" pitchFamily="34" charset="0"/>
              </a:rPr>
              <a:t>Minor system quality issues through to major quality issues which render multiple, major systems inoperable.</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Economic</a:t>
            </a:r>
          </a:p>
          <a:p>
            <a:pPr>
              <a:lnSpc>
                <a:spcPct val="90000"/>
              </a:lnSpc>
            </a:pPr>
            <a:r>
              <a:rPr lang="de-DE" sz="1000" smtClean="0">
                <a:latin typeface="Arial" panose="020B0604020202020204" pitchFamily="34" charset="0"/>
              </a:rPr>
              <a:t>Minor loss of income through to bankruptcy.</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Branding</a:t>
            </a:r>
          </a:p>
          <a:p>
            <a:pPr>
              <a:lnSpc>
                <a:spcPct val="90000"/>
              </a:lnSpc>
            </a:pPr>
            <a:r>
              <a:rPr lang="de-DE" sz="1000" smtClean="0">
                <a:latin typeface="Arial" panose="020B0604020202020204" pitchFamily="34" charset="0"/>
              </a:rPr>
              <a:t>Reputational loss for one or more stakeholders or for ATM as a whole. For example, a change in the perceived risk of flying in the general public could reduce the number wishing to fly.</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Regulatory</a:t>
            </a:r>
          </a:p>
          <a:p>
            <a:pPr>
              <a:lnSpc>
                <a:spcPct val="90000"/>
              </a:lnSpc>
            </a:pPr>
            <a:r>
              <a:rPr lang="de-DE" sz="1000" smtClean="0">
                <a:latin typeface="Arial" panose="020B0604020202020204" pitchFamily="34" charset="0"/>
              </a:rPr>
              <a:t>A failure to comply with legal or regulatory requirements could result in legal or financial consequences.</a:t>
            </a:r>
          </a:p>
          <a:p>
            <a:pPr>
              <a:lnSpc>
                <a:spcPct val="90000"/>
              </a:lnSpc>
            </a:pPr>
            <a:endParaRPr lang="de-DE" sz="1000" smtClean="0">
              <a:latin typeface="Arial" panose="020B0604020202020204" pitchFamily="34" charset="0"/>
            </a:endParaRPr>
          </a:p>
          <a:p>
            <a:pPr>
              <a:lnSpc>
                <a:spcPct val="90000"/>
              </a:lnSpc>
            </a:pPr>
            <a:r>
              <a:rPr lang="de-DE" sz="1000" b="1" smtClean="0">
                <a:latin typeface="Arial" panose="020B0604020202020204" pitchFamily="34" charset="0"/>
              </a:rPr>
              <a:t>Environment</a:t>
            </a:r>
          </a:p>
          <a:p>
            <a:pPr>
              <a:lnSpc>
                <a:spcPct val="90000"/>
              </a:lnSpc>
            </a:pPr>
            <a:r>
              <a:rPr lang="de-DE" sz="1000" smtClean="0">
                <a:latin typeface="Arial" panose="020B0604020202020204" pitchFamily="34" charset="0"/>
              </a:rPr>
              <a:t>Ranges from insignificant or short term-impact on the environment through severe pollution with long-term impact, to catastrophic impact.</a:t>
            </a:r>
          </a:p>
          <a:p>
            <a:pPr>
              <a:lnSpc>
                <a:spcPct val="90000"/>
              </a:lnSpc>
            </a:pPr>
            <a:endParaRPr lang="de-DE" sz="1000" smtClean="0">
              <a:latin typeface="Arial" panose="020B0604020202020204" pitchFamily="34" charset="0"/>
            </a:endParaRPr>
          </a:p>
          <a:p>
            <a:pPr>
              <a:lnSpc>
                <a:spcPct val="90000"/>
              </a:lnSpc>
            </a:pPr>
            <a:r>
              <a:rPr lang="de-DE" sz="1000" i="1" smtClean="0">
                <a:latin typeface="Arial" panose="020B0604020202020204" pitchFamily="34" charset="0"/>
              </a:rPr>
              <a:t>(Obtained from SESAR ATM Security Risk Assessment Methodology, Ed. 00.01.01, 24</a:t>
            </a:r>
            <a:r>
              <a:rPr lang="de-DE" sz="1000" i="1" baseline="30000" smtClean="0">
                <a:latin typeface="Arial" panose="020B0604020202020204" pitchFamily="34" charset="0"/>
              </a:rPr>
              <a:t>th</a:t>
            </a:r>
            <a:r>
              <a:rPr lang="de-DE" sz="1000" i="1" smtClean="0">
                <a:latin typeface="Arial" panose="020B0604020202020204" pitchFamily="34" charset="0"/>
              </a:rPr>
              <a:t> January 2012).</a:t>
            </a:r>
          </a:p>
        </p:txBody>
      </p:sp>
    </p:spTree>
    <p:extLst>
      <p:ext uri="{BB962C8B-B14F-4D97-AF65-F5344CB8AC3E}">
        <p14:creationId xmlns:p14="http://schemas.microsoft.com/office/powerpoint/2010/main" val="2884251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xfrm>
            <a:off x="0" y="0"/>
            <a:ext cx="4232275" cy="300038"/>
          </a:xfrm>
          <a:prstGeom prst="rect">
            <a:avLst/>
          </a:prstGeom>
          <a:ln/>
        </p:spPr>
        <p:txBody>
          <a:bodyPr/>
          <a:lstStyle/>
          <a:p>
            <a:endParaRPr lang="de-DE"/>
          </a:p>
        </p:txBody>
      </p:sp>
      <p:sp>
        <p:nvSpPr>
          <p:cNvPr id="5" name="Rectangle 3"/>
          <p:cNvSpPr>
            <a:spLocks noGrp="1" noChangeArrowheads="1"/>
          </p:cNvSpPr>
          <p:nvPr>
            <p:ph type="dt" idx="1"/>
          </p:nvPr>
        </p:nvSpPr>
        <p:spPr>
          <a:ln/>
        </p:spPr>
        <p:txBody>
          <a:bodyPr/>
          <a:lstStyle/>
          <a:p>
            <a:endParaRPr lang="de-DE"/>
          </a:p>
        </p:txBody>
      </p:sp>
      <p:sp>
        <p:nvSpPr>
          <p:cNvPr id="6" name="Rectangle 6"/>
          <p:cNvSpPr>
            <a:spLocks noGrp="1" noChangeArrowheads="1"/>
          </p:cNvSpPr>
          <p:nvPr>
            <p:ph type="ftr" sz="quarter" idx="4"/>
          </p:nvPr>
        </p:nvSpPr>
        <p:spPr>
          <a:xfrm>
            <a:off x="0" y="6345238"/>
            <a:ext cx="4232275" cy="300037"/>
          </a:xfrm>
          <a:prstGeom prst="rect">
            <a:avLst/>
          </a:prstGeom>
          <a:ln/>
        </p:spPr>
        <p:txBody>
          <a:bodyPr/>
          <a:lstStyle/>
          <a:p>
            <a:endParaRPr lang="de-DE"/>
          </a:p>
        </p:txBody>
      </p:sp>
      <p:sp>
        <p:nvSpPr>
          <p:cNvPr id="7" name="Rectangle 7"/>
          <p:cNvSpPr>
            <a:spLocks noGrp="1" noChangeArrowheads="1"/>
          </p:cNvSpPr>
          <p:nvPr>
            <p:ph type="sldNum" sz="quarter" idx="5"/>
          </p:nvPr>
        </p:nvSpPr>
        <p:spPr>
          <a:ln/>
        </p:spPr>
        <p:txBody>
          <a:bodyPr/>
          <a:lstStyle/>
          <a:p>
            <a:fld id="{2EF1FF6F-48FB-4048-8CCF-8E1B6EF7209A}" type="slidenum">
              <a:rPr lang="de-DE"/>
              <a:pPr/>
              <a:t>2</a:t>
            </a:fld>
            <a:endParaRPr lang="de-DE"/>
          </a:p>
        </p:txBody>
      </p:sp>
      <p:sp>
        <p:nvSpPr>
          <p:cNvPr id="470018" name="Rectangle 2"/>
          <p:cNvSpPr>
            <a:spLocks noGrp="1" noRot="1" noChangeAspect="1" noChangeArrowheads="1" noTextEdit="1"/>
          </p:cNvSpPr>
          <p:nvPr>
            <p:ph type="sldImg"/>
          </p:nvPr>
        </p:nvSpPr>
        <p:spPr>
          <a:xfrm>
            <a:off x="3213100" y="520700"/>
            <a:ext cx="3328988" cy="2495550"/>
          </a:xfrm>
          <a:ln/>
        </p:spPr>
      </p:sp>
      <p:sp>
        <p:nvSpPr>
          <p:cNvPr id="470019" name="Rectangle 3"/>
          <p:cNvSpPr>
            <a:spLocks noGrp="1" noChangeArrowheads="1"/>
          </p:cNvSpPr>
          <p:nvPr>
            <p:ph type="body" idx="1"/>
          </p:nvPr>
        </p:nvSpPr>
        <p:spPr>
          <a:xfrm>
            <a:off x="976313" y="3171825"/>
            <a:ext cx="8126412" cy="3013075"/>
          </a:xfrm>
        </p:spPr>
        <p:txBody>
          <a:bodyPr/>
          <a:lstStyle/>
          <a:p>
            <a:endParaRPr lang="de-DE">
              <a:latin typeface="Arial" panose="020B0604020202020204" pitchFamily="34" charset="0"/>
            </a:endParaRPr>
          </a:p>
        </p:txBody>
      </p:sp>
    </p:spTree>
    <p:extLst>
      <p:ext uri="{BB962C8B-B14F-4D97-AF65-F5344CB8AC3E}">
        <p14:creationId xmlns:p14="http://schemas.microsoft.com/office/powerpoint/2010/main" val="3259852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olienbildplatzhalter 1"/>
          <p:cNvSpPr>
            <a:spLocks noGrp="1" noRot="1" noChangeAspect="1" noTextEdit="1"/>
          </p:cNvSpPr>
          <p:nvPr>
            <p:ph type="sldImg"/>
          </p:nvPr>
        </p:nvSpPr>
        <p:spPr>
          <a:ln/>
        </p:spPr>
      </p:sp>
      <p:sp>
        <p:nvSpPr>
          <p:cNvPr id="39939" name="Notizenplatzhalter 2"/>
          <p:cNvSpPr>
            <a:spLocks noGrp="1"/>
          </p:cNvSpPr>
          <p:nvPr>
            <p:ph type="body" idx="1"/>
          </p:nvPr>
        </p:nvSpPr>
        <p:spPr>
          <a:noFill/>
        </p:spPr>
        <p:txBody>
          <a:bodyPr/>
          <a:lstStyle/>
          <a:p>
            <a:r>
              <a:rPr lang="de-DE" sz="1000" smtClean="0">
                <a:latin typeface="Arial" panose="020B0604020202020204" pitchFamily="34" charset="0"/>
              </a:rPr>
              <a:t>Organizations must know how to prepare and respond to unexpected and potentially devastating incidents.</a:t>
            </a:r>
          </a:p>
          <a:p>
            <a:endParaRPr lang="de-DE" sz="1000" smtClean="0">
              <a:latin typeface="Arial" panose="020B0604020202020204" pitchFamily="34" charset="0"/>
            </a:endParaRPr>
          </a:p>
          <a:p>
            <a:r>
              <a:rPr lang="de-DE" sz="1000" smtClean="0">
                <a:latin typeface="Arial" panose="020B0604020202020204" pitchFamily="34" charset="0"/>
              </a:rPr>
              <a:t>Organisational resilience requires pro-active preparation for potential incidents and disruptions to avoid suspension of critical operations or services, and to resume operations and services as rapidly as required by those who depend on them.</a:t>
            </a:r>
          </a:p>
          <a:p>
            <a:endParaRPr lang="de-DE" sz="1000" smtClean="0">
              <a:latin typeface="Arial" panose="020B0604020202020204" pitchFamily="34" charset="0"/>
            </a:endParaRPr>
          </a:p>
          <a:p>
            <a:r>
              <a:rPr lang="de-DE" sz="1000" b="1" smtClean="0">
                <a:latin typeface="Arial" panose="020B0604020202020204" pitchFamily="34" charset="0"/>
              </a:rPr>
              <a:t>Emergency Response</a:t>
            </a:r>
            <a:r>
              <a:rPr lang="de-DE" sz="1000" smtClean="0">
                <a:latin typeface="Arial" panose="020B0604020202020204" pitchFamily="34" charset="0"/>
              </a:rPr>
              <a:t> – The initial response to a disruptive incident usually involves the protection of people and property from immediate harm. </a:t>
            </a:r>
          </a:p>
          <a:p>
            <a:endParaRPr lang="de-DE" sz="1000" smtClean="0">
              <a:latin typeface="Arial" panose="020B0604020202020204" pitchFamily="34" charset="0"/>
            </a:endParaRPr>
          </a:p>
          <a:p>
            <a:r>
              <a:rPr lang="de-DE" sz="1000" b="1" smtClean="0">
                <a:latin typeface="Arial" panose="020B0604020202020204" pitchFamily="34" charset="0"/>
              </a:rPr>
              <a:t>Continuity Response</a:t>
            </a:r>
            <a:r>
              <a:rPr lang="de-DE" sz="1000" smtClean="0">
                <a:latin typeface="Arial" panose="020B0604020202020204" pitchFamily="34" charset="0"/>
              </a:rPr>
              <a:t> – Processes, controls and resources are made available to ensure that critical operational objectives continue to be met.</a:t>
            </a:r>
          </a:p>
          <a:p>
            <a:endParaRPr lang="de-DE" sz="1000" smtClean="0">
              <a:latin typeface="Arial" panose="020B0604020202020204" pitchFamily="34" charset="0"/>
            </a:endParaRPr>
          </a:p>
          <a:p>
            <a:r>
              <a:rPr lang="de-DE" sz="1000" b="1" smtClean="0">
                <a:latin typeface="Arial" panose="020B0604020202020204" pitchFamily="34" charset="0"/>
              </a:rPr>
              <a:t>Recovery Response</a:t>
            </a:r>
            <a:r>
              <a:rPr lang="de-DE" sz="1000" smtClean="0">
                <a:latin typeface="Arial" panose="020B0604020202020204" pitchFamily="34" charset="0"/>
              </a:rPr>
              <a:t> – Processes, resources and capabilities are re-established to meet ongoing operational requirements.</a:t>
            </a:r>
          </a:p>
          <a:p>
            <a:endParaRPr lang="de-DE" sz="1000" smtClean="0">
              <a:latin typeface="Arial" panose="020B0604020202020204" pitchFamily="34" charset="0"/>
            </a:endParaRPr>
          </a:p>
          <a:p>
            <a:r>
              <a:rPr lang="de-DE" sz="1000" i="1" smtClean="0">
                <a:latin typeface="Arial" panose="020B0604020202020204" pitchFamily="34" charset="0"/>
              </a:rPr>
              <a:t>(Source : ISO/PAS 22399:2007 - Incident Preparedness and Operational (business) Continuity Management (IPOCM))</a:t>
            </a:r>
          </a:p>
          <a:p>
            <a:endParaRPr lang="de-DE" sz="1000" i="1" smtClean="0">
              <a:latin typeface="Arial" panose="020B0604020202020204" pitchFamily="34" charset="0"/>
            </a:endParaRPr>
          </a:p>
          <a:p>
            <a:endParaRPr lang="de-DE" sz="1000" smtClean="0">
              <a:latin typeface="Arial" panose="020B0604020202020204" pitchFamily="34" charset="0"/>
            </a:endParaRPr>
          </a:p>
        </p:txBody>
      </p:sp>
    </p:spTree>
    <p:extLst>
      <p:ext uri="{BB962C8B-B14F-4D97-AF65-F5344CB8AC3E}">
        <p14:creationId xmlns:p14="http://schemas.microsoft.com/office/powerpoint/2010/main" val="3505035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 </a:t>
            </a:r>
            <a:r>
              <a:rPr lang="de-DE" dirty="0" err="1" smtClean="0"/>
              <a:t>holistic</a:t>
            </a:r>
            <a:r>
              <a:rPr lang="de-DE" dirty="0" smtClean="0"/>
              <a:t> </a:t>
            </a:r>
            <a:r>
              <a:rPr lang="de-DE" dirty="0" err="1" smtClean="0"/>
              <a:t>view</a:t>
            </a:r>
            <a:endParaRPr lang="de-DE" dirty="0" smtClean="0"/>
          </a:p>
          <a:p>
            <a:pPr marL="171450" indent="-171450">
              <a:buFontTx/>
              <a:buChar char="-"/>
            </a:pPr>
            <a:r>
              <a:rPr lang="de-DE" dirty="0" smtClean="0"/>
              <a:t>The </a:t>
            </a:r>
            <a:r>
              <a:rPr lang="de-DE" dirty="0" err="1" smtClean="0"/>
              <a:t>ship</a:t>
            </a:r>
            <a:r>
              <a:rPr lang="de-DE" dirty="0" smtClean="0"/>
              <a:t> </a:t>
            </a:r>
            <a:r>
              <a:rPr lang="de-DE" dirty="0" err="1" smtClean="0"/>
              <a:t>as</a:t>
            </a:r>
            <a:r>
              <a:rPr lang="de-DE" dirty="0" smtClean="0"/>
              <a:t> a </a:t>
            </a:r>
            <a:r>
              <a:rPr lang="de-DE" dirty="0" err="1" smtClean="0"/>
              <a:t>socio-technical</a:t>
            </a:r>
            <a:r>
              <a:rPr lang="de-DE" baseline="0" dirty="0" smtClean="0"/>
              <a:t> (</a:t>
            </a:r>
            <a:r>
              <a:rPr lang="de-DE" dirty="0" err="1" smtClean="0"/>
              <a:t>functional</a:t>
            </a:r>
            <a:r>
              <a:rPr lang="de-DE" dirty="0" smtClean="0"/>
              <a:t>) </a:t>
            </a:r>
            <a:r>
              <a:rPr lang="de-DE" dirty="0" err="1" smtClean="0"/>
              <a:t>system</a:t>
            </a:r>
            <a:r>
              <a:rPr lang="de-DE" dirty="0" smtClean="0"/>
              <a:t> (BITOP) </a:t>
            </a:r>
            <a:r>
              <a:rPr lang="de-DE" dirty="0" err="1" smtClean="0"/>
              <a:t>with</a:t>
            </a:r>
            <a:r>
              <a:rPr lang="de-DE" dirty="0" smtClean="0"/>
              <a:t> </a:t>
            </a:r>
            <a:r>
              <a:rPr lang="de-DE" dirty="0" err="1" smtClean="0"/>
              <a:t>the</a:t>
            </a:r>
            <a:r>
              <a:rPr lang="de-DE" dirty="0" smtClean="0"/>
              <a:t> </a:t>
            </a:r>
            <a:r>
              <a:rPr lang="de-DE" dirty="0" err="1" smtClean="0"/>
              <a:t>overall</a:t>
            </a:r>
            <a:r>
              <a:rPr lang="de-DE" dirty="0" smtClean="0"/>
              <a:t> Building,</a:t>
            </a:r>
            <a:r>
              <a:rPr lang="de-DE" baseline="0" dirty="0" smtClean="0"/>
              <a:t> </a:t>
            </a:r>
            <a:r>
              <a:rPr lang="de-DE" baseline="0" dirty="0" err="1" smtClean="0"/>
              <a:t>the</a:t>
            </a:r>
            <a:r>
              <a:rPr lang="de-DE" baseline="0" dirty="0" smtClean="0"/>
              <a:t> </a:t>
            </a:r>
            <a:r>
              <a:rPr lang="de-DE" baseline="0" dirty="0" err="1" smtClean="0"/>
              <a:t>information</a:t>
            </a:r>
            <a:r>
              <a:rPr lang="de-DE" baseline="0" dirty="0" smtClean="0"/>
              <a:t>, </a:t>
            </a:r>
            <a:r>
              <a:rPr lang="de-DE" baseline="0" dirty="0" err="1" smtClean="0"/>
              <a:t>the</a:t>
            </a:r>
            <a:r>
              <a:rPr lang="de-DE" baseline="0" dirty="0" smtClean="0"/>
              <a:t> Technical Systems </a:t>
            </a:r>
            <a:r>
              <a:rPr lang="de-DE" baseline="0" dirty="0" err="1" smtClean="0"/>
              <a:t>installed</a:t>
            </a:r>
            <a:r>
              <a:rPr lang="de-DE" baseline="0" dirty="0" smtClean="0"/>
              <a:t>, </a:t>
            </a:r>
            <a:r>
              <a:rPr lang="de-DE" dirty="0" smtClean="0"/>
              <a:t> </a:t>
            </a:r>
            <a:r>
              <a:rPr lang="de-DE" dirty="0" err="1" smtClean="0"/>
              <a:t>the</a:t>
            </a:r>
            <a:r>
              <a:rPr lang="de-DE" dirty="0" smtClean="0"/>
              <a:t> organisational </a:t>
            </a:r>
            <a:r>
              <a:rPr lang="de-DE" dirty="0" err="1" smtClean="0"/>
              <a:t>structures</a:t>
            </a:r>
            <a:r>
              <a:rPr lang="de-DE" dirty="0" smtClean="0"/>
              <a:t> </a:t>
            </a:r>
            <a:r>
              <a:rPr lang="de-DE" dirty="0" err="1" smtClean="0"/>
              <a:t>and</a:t>
            </a:r>
            <a:r>
              <a:rPr lang="de-DE" dirty="0" smtClean="0"/>
              <a:t> </a:t>
            </a:r>
            <a:r>
              <a:rPr lang="de-DE" dirty="0" err="1" smtClean="0"/>
              <a:t>rules</a:t>
            </a:r>
            <a:r>
              <a:rPr lang="de-DE" dirty="0" smtClean="0"/>
              <a:t> </a:t>
            </a:r>
            <a:r>
              <a:rPr lang="de-DE" dirty="0" err="1" smtClean="0"/>
              <a:t>and</a:t>
            </a:r>
            <a:r>
              <a:rPr lang="de-DE" dirty="0" smtClean="0"/>
              <a:t> </a:t>
            </a:r>
            <a:r>
              <a:rPr lang="de-DE" dirty="0" err="1" smtClean="0"/>
              <a:t>the</a:t>
            </a:r>
            <a:r>
              <a:rPr lang="de-DE" baseline="0" dirty="0" smtClean="0"/>
              <a:t> </a:t>
            </a:r>
            <a:r>
              <a:rPr lang="de-DE" baseline="0" dirty="0" err="1" smtClean="0"/>
              <a:t>people</a:t>
            </a:r>
            <a:endParaRPr lang="de-DE" baseline="0" dirty="0" smtClean="0"/>
          </a:p>
          <a:p>
            <a:pPr marL="171450" indent="-171450">
              <a:buFontTx/>
              <a:buChar char="-"/>
            </a:pPr>
            <a:r>
              <a:rPr lang="de-DE" baseline="0" dirty="0" smtClean="0"/>
              <a:t>The </a:t>
            </a:r>
            <a:r>
              <a:rPr lang="de-DE" baseline="0" dirty="0" err="1" smtClean="0"/>
              <a:t>Hazards</a:t>
            </a:r>
            <a:r>
              <a:rPr lang="de-DE" baseline="0" dirty="0" smtClean="0"/>
              <a:t> </a:t>
            </a:r>
            <a:r>
              <a:rPr lang="de-DE" dirty="0" smtClean="0"/>
              <a:t> (TAHOI):</a:t>
            </a:r>
            <a:r>
              <a:rPr lang="de-DE" baseline="0" dirty="0" smtClean="0"/>
              <a:t> Technical </a:t>
            </a:r>
            <a:r>
              <a:rPr lang="de-DE" baseline="0" dirty="0" err="1" smtClean="0"/>
              <a:t>Failures</a:t>
            </a:r>
            <a:r>
              <a:rPr lang="de-DE" baseline="0" dirty="0" smtClean="0"/>
              <a:t> (due </a:t>
            </a:r>
            <a:r>
              <a:rPr lang="de-DE" baseline="0" dirty="0" err="1" smtClean="0"/>
              <a:t>to</a:t>
            </a:r>
            <a:r>
              <a:rPr lang="de-DE" baseline="0" dirty="0" smtClean="0"/>
              <a:t> </a:t>
            </a:r>
            <a:r>
              <a:rPr lang="de-DE" baseline="0" dirty="0" err="1" smtClean="0"/>
              <a:t>weaknessesin</a:t>
            </a:r>
            <a:r>
              <a:rPr lang="de-DE" baseline="0" dirty="0" smtClean="0"/>
              <a:t> </a:t>
            </a:r>
            <a:r>
              <a:rPr lang="de-DE" baseline="0" dirty="0" err="1" smtClean="0"/>
              <a:t>construction</a:t>
            </a:r>
            <a:r>
              <a:rPr lang="de-DE" baseline="0" dirty="0" smtClean="0"/>
              <a:t>) , Acts of </a:t>
            </a:r>
            <a:r>
              <a:rPr lang="de-DE" baseline="0" dirty="0" err="1" smtClean="0"/>
              <a:t>God</a:t>
            </a:r>
            <a:r>
              <a:rPr lang="de-DE" baseline="0" dirty="0" smtClean="0"/>
              <a:t> (</a:t>
            </a:r>
            <a:r>
              <a:rPr lang="de-DE" baseline="0" dirty="0" err="1" smtClean="0"/>
              <a:t>notably</a:t>
            </a:r>
            <a:r>
              <a:rPr lang="de-DE" baseline="0" dirty="0" smtClean="0"/>
              <a:t> in </a:t>
            </a:r>
            <a:r>
              <a:rPr lang="de-DE" baseline="0" dirty="0" err="1" smtClean="0"/>
              <a:t>terms</a:t>
            </a:r>
            <a:r>
              <a:rPr lang="de-DE" baseline="0" dirty="0" smtClean="0"/>
              <a:t> of </a:t>
            </a:r>
            <a:r>
              <a:rPr lang="de-DE" baseline="0" dirty="0" err="1" smtClean="0"/>
              <a:t>bad</a:t>
            </a:r>
            <a:r>
              <a:rPr lang="de-DE" baseline="0" dirty="0" smtClean="0"/>
              <a:t> </a:t>
            </a:r>
            <a:r>
              <a:rPr lang="de-DE" baseline="0" dirty="0" err="1" smtClean="0"/>
              <a:t>weather</a:t>
            </a:r>
            <a:r>
              <a:rPr lang="de-DE" baseline="0" dirty="0" smtClean="0"/>
              <a:t>), Human Error (lack of </a:t>
            </a:r>
            <a:r>
              <a:rPr lang="de-DE" baseline="0" dirty="0" err="1" smtClean="0"/>
              <a:t>experience</a:t>
            </a:r>
            <a:r>
              <a:rPr lang="de-DE" baseline="0" dirty="0" smtClean="0"/>
              <a:t>, </a:t>
            </a:r>
            <a:r>
              <a:rPr lang="de-DE" baseline="0" dirty="0" err="1" smtClean="0"/>
              <a:t>untrained</a:t>
            </a:r>
            <a:r>
              <a:rPr lang="de-DE" baseline="0" dirty="0" smtClean="0"/>
              <a:t> </a:t>
            </a:r>
            <a:r>
              <a:rPr lang="de-DE" baseline="0" dirty="0" err="1" smtClean="0"/>
              <a:t>staff</a:t>
            </a:r>
            <a:r>
              <a:rPr lang="de-DE" baseline="0" dirty="0" smtClean="0"/>
              <a:t>), Organisational </a:t>
            </a:r>
            <a:r>
              <a:rPr lang="de-DE" baseline="0" dirty="0" err="1" smtClean="0"/>
              <a:t>Weakness</a:t>
            </a:r>
            <a:r>
              <a:rPr lang="de-DE" baseline="0" dirty="0" smtClean="0"/>
              <a:t> </a:t>
            </a:r>
            <a:r>
              <a:rPr lang="de-DE" baseline="0" dirty="0" err="1" smtClean="0"/>
              <a:t>and</a:t>
            </a:r>
            <a:r>
              <a:rPr lang="de-DE" baseline="0" dirty="0" smtClean="0"/>
              <a:t> Intentional </a:t>
            </a:r>
            <a:r>
              <a:rPr lang="de-DE" baseline="0" dirty="0" err="1" smtClean="0"/>
              <a:t>acts</a:t>
            </a:r>
            <a:r>
              <a:rPr lang="de-DE" baseline="0" dirty="0" smtClean="0"/>
              <a:t>  (</a:t>
            </a:r>
            <a:r>
              <a:rPr lang="de-DE" baseline="0" dirty="0" err="1" smtClean="0"/>
              <a:t>pirates</a:t>
            </a:r>
            <a:r>
              <a:rPr lang="de-DE" baseline="0" dirty="0" smtClean="0"/>
              <a:t>, war, </a:t>
            </a:r>
            <a:r>
              <a:rPr lang="de-DE" baseline="0" dirty="0" err="1" smtClean="0"/>
              <a:t>mutiny</a:t>
            </a:r>
            <a:r>
              <a:rPr lang="de-DE" baseline="0" dirty="0" smtClean="0"/>
              <a:t>)</a:t>
            </a:r>
          </a:p>
          <a:p>
            <a:pPr marL="171450" indent="-171450">
              <a:buFontTx/>
              <a:buChar char="-"/>
            </a:pPr>
            <a:r>
              <a:rPr lang="de-DE" baseline="0" dirty="0" err="1" smtClean="0"/>
              <a:t>Dimensions</a:t>
            </a:r>
            <a:r>
              <a:rPr lang="de-DE" baseline="0" dirty="0" smtClean="0"/>
              <a:t> of </a:t>
            </a:r>
            <a:r>
              <a:rPr lang="de-DE" baseline="0" dirty="0" err="1" smtClean="0"/>
              <a:t>resilience</a:t>
            </a:r>
            <a:endParaRPr lang="de-DE" baseline="0" dirty="0" smtClean="0"/>
          </a:p>
          <a:p>
            <a:pPr marL="914400" lvl="1" indent="-171450">
              <a:buFontTx/>
              <a:buChar char="-"/>
            </a:pPr>
            <a:r>
              <a:rPr lang="de-DE" baseline="0" dirty="0" smtClean="0"/>
              <a:t>Overall </a:t>
            </a:r>
            <a:r>
              <a:rPr lang="de-DE" baseline="0" dirty="0" err="1" smtClean="0"/>
              <a:t>construction</a:t>
            </a:r>
            <a:endParaRPr lang="de-DE" baseline="0" dirty="0" smtClean="0"/>
          </a:p>
          <a:p>
            <a:pPr marL="914400" lvl="1" indent="-171450">
              <a:buFontTx/>
              <a:buChar char="-"/>
            </a:pPr>
            <a:r>
              <a:rPr lang="de-DE" baseline="0" dirty="0" smtClean="0"/>
              <a:t>Information (in </a:t>
            </a:r>
            <a:r>
              <a:rPr lang="de-DE" baseline="0" dirty="0" err="1" smtClean="0"/>
              <a:t>terms</a:t>
            </a:r>
            <a:r>
              <a:rPr lang="de-DE" baseline="0" dirty="0" smtClean="0"/>
              <a:t> of </a:t>
            </a:r>
            <a:r>
              <a:rPr lang="de-DE" baseline="0" dirty="0" err="1" smtClean="0"/>
              <a:t>intelligence</a:t>
            </a:r>
            <a:r>
              <a:rPr lang="de-DE" baseline="0" dirty="0" smtClean="0"/>
              <a:t> </a:t>
            </a:r>
            <a:r>
              <a:rPr lang="de-DE" baseline="0" dirty="0" err="1" smtClean="0"/>
              <a:t>to</a:t>
            </a:r>
            <a:r>
              <a:rPr lang="de-DE" baseline="0" dirty="0" smtClean="0"/>
              <a:t> </a:t>
            </a:r>
            <a:r>
              <a:rPr lang="de-DE" baseline="0" dirty="0" err="1" smtClean="0"/>
              <a:t>avoid</a:t>
            </a:r>
            <a:r>
              <a:rPr lang="de-DE" baseline="0" dirty="0" smtClean="0"/>
              <a:t> </a:t>
            </a:r>
            <a:r>
              <a:rPr lang="de-DE" baseline="0" dirty="0" err="1" smtClean="0"/>
              <a:t>dangerous</a:t>
            </a:r>
            <a:r>
              <a:rPr lang="de-DE" baseline="0" dirty="0" smtClean="0"/>
              <a:t> </a:t>
            </a:r>
            <a:r>
              <a:rPr lang="de-DE" baseline="0" dirty="0" err="1" smtClean="0"/>
              <a:t>routes</a:t>
            </a:r>
            <a:r>
              <a:rPr lang="de-DE" baseline="0" dirty="0" smtClean="0"/>
              <a:t>) </a:t>
            </a:r>
          </a:p>
          <a:p>
            <a:pPr marL="914400" lvl="1" indent="-171450">
              <a:buFontTx/>
              <a:buChar char="-"/>
            </a:pPr>
            <a:r>
              <a:rPr lang="de-DE" baseline="0" dirty="0" smtClean="0"/>
              <a:t>Spare </a:t>
            </a:r>
            <a:r>
              <a:rPr lang="de-DE" baseline="0" dirty="0" err="1" smtClean="0"/>
              <a:t>parts</a:t>
            </a:r>
            <a:r>
              <a:rPr lang="de-DE" baseline="0" dirty="0" smtClean="0"/>
              <a:t> </a:t>
            </a:r>
            <a:r>
              <a:rPr lang="de-DE" baseline="0" dirty="0" err="1" smtClean="0"/>
              <a:t>for</a:t>
            </a:r>
            <a:r>
              <a:rPr lang="de-DE" baseline="0" dirty="0" smtClean="0"/>
              <a:t> </a:t>
            </a:r>
            <a:r>
              <a:rPr lang="de-DE" baseline="0" dirty="0" err="1" smtClean="0"/>
              <a:t>repairs</a:t>
            </a:r>
            <a:r>
              <a:rPr lang="de-DE" baseline="0" dirty="0" smtClean="0"/>
              <a:t>, </a:t>
            </a:r>
            <a:r>
              <a:rPr lang="de-DE" baseline="0" dirty="0" err="1" smtClean="0"/>
              <a:t>guns</a:t>
            </a:r>
            <a:r>
              <a:rPr lang="de-DE" baseline="0" dirty="0" smtClean="0"/>
              <a:t> </a:t>
            </a:r>
            <a:r>
              <a:rPr lang="de-DE" baseline="0" dirty="0" err="1" smtClean="0"/>
              <a:t>for</a:t>
            </a:r>
            <a:r>
              <a:rPr lang="de-DE" baseline="0" dirty="0" smtClean="0"/>
              <a:t> </a:t>
            </a:r>
            <a:r>
              <a:rPr lang="de-DE" baseline="0" dirty="0" err="1" smtClean="0"/>
              <a:t>self</a:t>
            </a:r>
            <a:r>
              <a:rPr lang="de-DE" baseline="0" dirty="0" smtClean="0"/>
              <a:t> </a:t>
            </a:r>
            <a:r>
              <a:rPr lang="de-DE" baseline="0" dirty="0" err="1" smtClean="0"/>
              <a:t>defence</a:t>
            </a:r>
            <a:endParaRPr lang="de-DE" baseline="0" dirty="0" smtClean="0"/>
          </a:p>
          <a:p>
            <a:pPr marL="914400" lvl="1" indent="-171450">
              <a:buFontTx/>
              <a:buChar char="-"/>
            </a:pPr>
            <a:r>
              <a:rPr lang="de-DE" baseline="0" dirty="0" smtClean="0"/>
              <a:t>Organisation (</a:t>
            </a:r>
            <a:r>
              <a:rPr lang="de-DE" baseline="0" dirty="0" err="1" smtClean="0"/>
              <a:t>emergency</a:t>
            </a:r>
            <a:r>
              <a:rPr lang="de-DE" baseline="0" dirty="0" smtClean="0"/>
              <a:t> </a:t>
            </a:r>
            <a:r>
              <a:rPr lang="de-DE" baseline="0" dirty="0" err="1" smtClean="0"/>
              <a:t>procedures</a:t>
            </a:r>
            <a:r>
              <a:rPr lang="de-DE" baseline="0" dirty="0" smtClean="0"/>
              <a:t>, </a:t>
            </a:r>
            <a:r>
              <a:rPr lang="de-DE" baseline="0" dirty="0" err="1" smtClean="0"/>
              <a:t>watch</a:t>
            </a:r>
            <a:r>
              <a:rPr lang="de-DE" baseline="0" dirty="0" smtClean="0"/>
              <a:t> </a:t>
            </a:r>
            <a:r>
              <a:rPr lang="de-DE" baseline="0" dirty="0" err="1" smtClean="0"/>
              <a:t>system</a:t>
            </a:r>
            <a:r>
              <a:rPr lang="de-DE" baseline="0" dirty="0" smtClean="0"/>
              <a:t> vs. All </a:t>
            </a:r>
            <a:r>
              <a:rPr lang="de-DE" baseline="0" dirty="0" err="1" smtClean="0"/>
              <a:t>hands</a:t>
            </a:r>
            <a:r>
              <a:rPr lang="de-DE" baseline="0" dirty="0" smtClean="0"/>
              <a:t> </a:t>
            </a:r>
            <a:r>
              <a:rPr lang="de-DE" baseline="0" dirty="0" err="1" smtClean="0"/>
              <a:t>for</a:t>
            </a:r>
            <a:r>
              <a:rPr lang="de-DE" baseline="0" dirty="0" smtClean="0"/>
              <a:t> </a:t>
            </a:r>
            <a:r>
              <a:rPr lang="de-DE" baseline="0" dirty="0" err="1" smtClean="0"/>
              <a:t>endurance</a:t>
            </a:r>
            <a:r>
              <a:rPr lang="de-DE" baseline="0" dirty="0" smtClean="0"/>
              <a:t>)</a:t>
            </a:r>
          </a:p>
          <a:p>
            <a:pPr marL="914400" lvl="1" indent="-171450">
              <a:buFontTx/>
              <a:buChar char="-"/>
            </a:pPr>
            <a:r>
              <a:rPr lang="de-DE" baseline="0" dirty="0" smtClean="0"/>
              <a:t>People (</a:t>
            </a:r>
            <a:r>
              <a:rPr lang="de-DE" baseline="0" dirty="0" err="1" smtClean="0"/>
              <a:t>specialists</a:t>
            </a:r>
            <a:r>
              <a:rPr lang="de-DE" baseline="0" dirty="0" smtClean="0"/>
              <a:t> </a:t>
            </a:r>
            <a:r>
              <a:rPr lang="de-DE" baseline="0" dirty="0" err="1" smtClean="0"/>
              <a:t>for</a:t>
            </a:r>
            <a:r>
              <a:rPr lang="de-DE" baseline="0" dirty="0" smtClean="0"/>
              <a:t> </a:t>
            </a:r>
            <a:r>
              <a:rPr lang="de-DE" baseline="0" dirty="0" err="1" smtClean="0"/>
              <a:t>reparis</a:t>
            </a:r>
            <a:r>
              <a:rPr lang="de-DE" baseline="0" dirty="0" smtClean="0"/>
              <a:t>, </a:t>
            </a:r>
            <a:r>
              <a:rPr lang="de-DE" baseline="0" dirty="0" err="1" smtClean="0"/>
              <a:t>multi</a:t>
            </a:r>
            <a:r>
              <a:rPr lang="de-DE" baseline="0" dirty="0" smtClean="0"/>
              <a:t> </a:t>
            </a:r>
            <a:r>
              <a:rPr lang="de-DE" baseline="0" dirty="0" err="1" smtClean="0"/>
              <a:t>role</a:t>
            </a:r>
            <a:r>
              <a:rPr lang="de-DE" baseline="0" dirty="0" smtClean="0"/>
              <a:t> </a:t>
            </a:r>
            <a:r>
              <a:rPr lang="de-DE" baseline="0" dirty="0" err="1" smtClean="0"/>
              <a:t>training</a:t>
            </a:r>
            <a:r>
              <a:rPr lang="de-DE" baseline="0" dirty="0" smtClean="0"/>
              <a:t>)</a:t>
            </a:r>
          </a:p>
          <a:p>
            <a:pPr marL="171450" indent="-171450">
              <a:buFontTx/>
              <a:buChar char="-"/>
            </a:pPr>
            <a:r>
              <a:rPr lang="de-DE" baseline="0" dirty="0" smtClean="0"/>
              <a:t>Trade </a:t>
            </a:r>
            <a:r>
              <a:rPr lang="de-DE" baseline="0" dirty="0" err="1" smtClean="0"/>
              <a:t>offs</a:t>
            </a:r>
            <a:r>
              <a:rPr lang="de-DE" baseline="0" dirty="0" smtClean="0"/>
              <a:t>: </a:t>
            </a:r>
            <a:r>
              <a:rPr lang="de-DE" baseline="0" dirty="0" err="1" smtClean="0"/>
              <a:t>security</a:t>
            </a:r>
            <a:r>
              <a:rPr lang="de-DE" baseline="0" dirty="0" smtClean="0"/>
              <a:t>  vs. </a:t>
            </a:r>
            <a:r>
              <a:rPr lang="de-DE" baseline="0" dirty="0" err="1" smtClean="0"/>
              <a:t>commerical</a:t>
            </a:r>
            <a:r>
              <a:rPr lang="de-DE" baseline="0" dirty="0" smtClean="0"/>
              <a:t> </a:t>
            </a:r>
            <a:r>
              <a:rPr lang="de-DE" baseline="0" dirty="0" err="1" smtClean="0"/>
              <a:t>aspects</a:t>
            </a:r>
            <a:r>
              <a:rPr lang="de-DE" baseline="0" dirty="0" smtClean="0"/>
              <a:t> in </a:t>
            </a:r>
            <a:r>
              <a:rPr lang="de-DE" baseline="0" dirty="0" err="1" smtClean="0"/>
              <a:t>ship</a:t>
            </a:r>
            <a:r>
              <a:rPr lang="de-DE" baseline="0" dirty="0" smtClean="0"/>
              <a:t> </a:t>
            </a:r>
            <a:r>
              <a:rPr lang="de-DE" baseline="0" dirty="0" err="1" smtClean="0"/>
              <a:t>building</a:t>
            </a:r>
            <a:r>
              <a:rPr lang="de-DE" baseline="0" dirty="0" smtClean="0"/>
              <a:t> </a:t>
            </a:r>
            <a:r>
              <a:rPr lang="de-DE" baseline="0" dirty="0" err="1" smtClean="0"/>
              <a:t>and</a:t>
            </a:r>
            <a:r>
              <a:rPr lang="de-DE" baseline="0" dirty="0" smtClean="0"/>
              <a:t> </a:t>
            </a:r>
            <a:r>
              <a:rPr lang="de-DE" baseline="0" dirty="0" err="1" smtClean="0"/>
              <a:t>operations</a:t>
            </a:r>
            <a:r>
              <a:rPr lang="de-DE" baseline="0" dirty="0" smtClean="0"/>
              <a:t>, </a:t>
            </a:r>
            <a:r>
              <a:rPr lang="de-DE" baseline="0" dirty="0" err="1" smtClean="0"/>
              <a:t>special</a:t>
            </a:r>
            <a:r>
              <a:rPr lang="de-DE" baseline="0" dirty="0" smtClean="0"/>
              <a:t> </a:t>
            </a:r>
            <a:r>
              <a:rPr lang="de-DE" baseline="0" dirty="0" err="1" smtClean="0"/>
              <a:t>security</a:t>
            </a:r>
            <a:r>
              <a:rPr lang="de-DE" baseline="0" dirty="0" smtClean="0"/>
              <a:t> </a:t>
            </a:r>
            <a:r>
              <a:rPr lang="de-DE" baseline="0" dirty="0" err="1" smtClean="0"/>
              <a:t>forces</a:t>
            </a:r>
            <a:r>
              <a:rPr lang="de-DE" baseline="0" dirty="0" smtClean="0"/>
              <a:t> (Bombay </a:t>
            </a:r>
            <a:r>
              <a:rPr lang="de-DE" baseline="0" dirty="0" err="1" smtClean="0"/>
              <a:t>navy</a:t>
            </a:r>
            <a:r>
              <a:rPr lang="de-DE" baseline="0" dirty="0" smtClean="0"/>
              <a:t>)</a:t>
            </a:r>
          </a:p>
          <a:p>
            <a:pPr marL="171450" indent="-171450">
              <a:buFontTx/>
              <a:buChar char="-"/>
            </a:pPr>
            <a:r>
              <a:rPr lang="de-DE" baseline="0" dirty="0" err="1" smtClean="0"/>
              <a:t>Complementary</a:t>
            </a:r>
            <a:r>
              <a:rPr lang="de-DE" baseline="0" dirty="0" smtClean="0"/>
              <a:t> </a:t>
            </a:r>
            <a:r>
              <a:rPr lang="de-DE" baseline="0" dirty="0" err="1" smtClean="0"/>
              <a:t>aspects</a:t>
            </a:r>
            <a:r>
              <a:rPr lang="de-DE" baseline="0" dirty="0" smtClean="0"/>
              <a:t> of </a:t>
            </a:r>
            <a:r>
              <a:rPr lang="de-DE" baseline="0" dirty="0" err="1" smtClean="0"/>
              <a:t>safety</a:t>
            </a:r>
            <a:r>
              <a:rPr lang="de-DE" baseline="0" dirty="0" smtClean="0"/>
              <a:t> </a:t>
            </a:r>
            <a:r>
              <a:rPr lang="de-DE" baseline="0" dirty="0" err="1" smtClean="0"/>
              <a:t>and</a:t>
            </a:r>
            <a:r>
              <a:rPr lang="de-DE" baseline="0" dirty="0" smtClean="0"/>
              <a:t> </a:t>
            </a:r>
            <a:r>
              <a:rPr lang="de-DE" baseline="0" dirty="0" err="1" smtClean="0"/>
              <a:t>security</a:t>
            </a:r>
            <a:r>
              <a:rPr lang="de-DE" baseline="0" dirty="0" smtClean="0"/>
              <a:t> in </a:t>
            </a:r>
            <a:r>
              <a:rPr lang="de-DE" baseline="0" dirty="0" err="1" smtClean="0"/>
              <a:t>reslience</a:t>
            </a:r>
            <a:r>
              <a:rPr lang="de-DE" baseline="0" dirty="0" smtClean="0"/>
              <a:t> </a:t>
            </a:r>
            <a:r>
              <a:rPr lang="de-DE" baseline="0" dirty="0" err="1" smtClean="0"/>
              <a:t>f.e</a:t>
            </a:r>
            <a:r>
              <a:rPr lang="de-DE" baseline="0" dirty="0" smtClean="0"/>
              <a:t>. in </a:t>
            </a:r>
            <a:r>
              <a:rPr lang="de-DE" baseline="0" dirty="0" err="1" smtClean="0"/>
              <a:t>terms</a:t>
            </a:r>
            <a:r>
              <a:rPr lang="de-DE" baseline="0" dirty="0" smtClean="0"/>
              <a:t> of </a:t>
            </a:r>
            <a:r>
              <a:rPr lang="de-DE" baseline="0" dirty="0" err="1" smtClean="0"/>
              <a:t>repair</a:t>
            </a:r>
            <a:r>
              <a:rPr lang="de-DE" baseline="0" dirty="0" smtClean="0"/>
              <a:t> </a:t>
            </a:r>
            <a:r>
              <a:rPr lang="de-DE" baseline="0" dirty="0" err="1" smtClean="0"/>
              <a:t>capabilities</a:t>
            </a:r>
            <a:endParaRPr lang="de-DE" dirty="0"/>
          </a:p>
        </p:txBody>
      </p:sp>
      <p:sp>
        <p:nvSpPr>
          <p:cNvPr id="4" name="Foliennummernplatzhalter 3"/>
          <p:cNvSpPr>
            <a:spLocks noGrp="1"/>
          </p:cNvSpPr>
          <p:nvPr>
            <p:ph type="sldNum" idx="10"/>
          </p:nvPr>
        </p:nvSpPr>
        <p:spPr/>
        <p:txBody>
          <a:bodyPr/>
          <a:lstStyle/>
          <a:p>
            <a:pPr>
              <a:defRPr/>
            </a:pPr>
            <a:fld id="{FE0349C0-389E-4C30-9D3F-6EDF6C98082A}" type="slidenum">
              <a:rPr lang="en-GB" smtClean="0"/>
              <a:pPr>
                <a:defRPr/>
              </a:pPr>
              <a:t>3</a:t>
            </a:fld>
            <a:endParaRPr lang="en-GB"/>
          </a:p>
        </p:txBody>
      </p:sp>
    </p:spTree>
    <p:extLst>
      <p:ext uri="{BB962C8B-B14F-4D97-AF65-F5344CB8AC3E}">
        <p14:creationId xmlns:p14="http://schemas.microsoft.com/office/powerpoint/2010/main" val="2891481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p>
          <a:p>
            <a:r>
              <a:rPr lang="de-DE" dirty="0" smtClean="0"/>
              <a:t>Cross </a:t>
            </a:r>
            <a:r>
              <a:rPr lang="de-DE" dirty="0" err="1" smtClean="0"/>
              <a:t>cutting</a:t>
            </a:r>
            <a:r>
              <a:rPr lang="de-DE" dirty="0" smtClean="0"/>
              <a:t> </a:t>
            </a:r>
            <a:r>
              <a:rPr lang="de-DE" dirty="0" err="1" smtClean="0"/>
              <a:t>effects</a:t>
            </a:r>
            <a:r>
              <a:rPr lang="de-DE" dirty="0" smtClean="0"/>
              <a:t> </a:t>
            </a:r>
          </a:p>
          <a:p>
            <a:endParaRPr lang="de-DE" dirty="0" smtClean="0"/>
          </a:p>
          <a:p>
            <a:r>
              <a:rPr lang="de-DE" dirty="0" smtClean="0"/>
              <a:t>+ </a:t>
            </a:r>
            <a:r>
              <a:rPr lang="de-DE" dirty="0" err="1" smtClean="0"/>
              <a:t>with</a:t>
            </a:r>
            <a:r>
              <a:rPr lang="de-DE" dirty="0" smtClean="0"/>
              <a:t> </a:t>
            </a:r>
            <a:r>
              <a:rPr lang="de-DE" dirty="0" err="1" smtClean="0"/>
              <a:t>other</a:t>
            </a:r>
            <a:r>
              <a:rPr lang="de-DE" dirty="0" smtClean="0"/>
              <a:t> </a:t>
            </a:r>
            <a:r>
              <a:rPr lang="de-DE" dirty="0" err="1" smtClean="0"/>
              <a:t>transport</a:t>
            </a:r>
            <a:r>
              <a:rPr lang="de-DE" baseline="0" dirty="0" smtClean="0"/>
              <a:t> </a:t>
            </a:r>
            <a:r>
              <a:rPr lang="de-DE" baseline="0" dirty="0" err="1" smtClean="0"/>
              <a:t>infrastructures</a:t>
            </a:r>
            <a:r>
              <a:rPr lang="de-DE" baseline="0" dirty="0" smtClean="0"/>
              <a:t> (</a:t>
            </a:r>
            <a:r>
              <a:rPr lang="de-DE" baseline="0" dirty="0" err="1" smtClean="0"/>
              <a:t>example</a:t>
            </a:r>
            <a:r>
              <a:rPr lang="de-DE" baseline="0" dirty="0" smtClean="0"/>
              <a:t>: </a:t>
            </a:r>
            <a:r>
              <a:rPr lang="de-DE" baseline="0" dirty="0" err="1" smtClean="0"/>
              <a:t>training</a:t>
            </a:r>
            <a:r>
              <a:rPr lang="de-DE" baseline="0" dirty="0" smtClean="0"/>
              <a:t>)</a:t>
            </a:r>
          </a:p>
          <a:p>
            <a:r>
              <a:rPr lang="de-DE" baseline="0" dirty="0" smtClean="0"/>
              <a:t>+ </a:t>
            </a:r>
            <a:r>
              <a:rPr lang="de-DE" baseline="0" dirty="0" err="1" smtClean="0"/>
              <a:t>local</a:t>
            </a:r>
            <a:r>
              <a:rPr lang="de-DE" baseline="0" dirty="0" smtClean="0"/>
              <a:t> </a:t>
            </a:r>
            <a:r>
              <a:rPr lang="de-DE" baseline="0" dirty="0" err="1" smtClean="0"/>
              <a:t>effects</a:t>
            </a:r>
            <a:r>
              <a:rPr lang="de-DE" baseline="0" dirty="0" smtClean="0"/>
              <a:t> of </a:t>
            </a:r>
            <a:r>
              <a:rPr lang="de-DE" baseline="0" dirty="0" err="1" smtClean="0"/>
              <a:t>failures</a:t>
            </a:r>
            <a:r>
              <a:rPr lang="de-DE" baseline="0" dirty="0" smtClean="0"/>
              <a:t> of </a:t>
            </a:r>
            <a:r>
              <a:rPr lang="de-DE" baseline="0" dirty="0" err="1" smtClean="0"/>
              <a:t>airports</a:t>
            </a:r>
            <a:endParaRPr lang="de-DE" baseline="0" dirty="0" smtClean="0"/>
          </a:p>
          <a:p>
            <a:r>
              <a:rPr lang="de-DE" baseline="0" dirty="0" smtClean="0"/>
              <a:t>+ </a:t>
            </a:r>
            <a:r>
              <a:rPr lang="de-DE" baseline="0" dirty="0" err="1" smtClean="0"/>
              <a:t>dependency</a:t>
            </a:r>
            <a:r>
              <a:rPr lang="de-DE" baseline="0" dirty="0" smtClean="0"/>
              <a:t> on </a:t>
            </a:r>
            <a:r>
              <a:rPr lang="de-DE" baseline="0" dirty="0" err="1" smtClean="0"/>
              <a:t>other</a:t>
            </a:r>
            <a:r>
              <a:rPr lang="de-DE" baseline="0" dirty="0" smtClean="0"/>
              <a:t> </a:t>
            </a:r>
            <a:r>
              <a:rPr lang="de-DE" baseline="0" dirty="0" err="1" smtClean="0"/>
              <a:t>critical</a:t>
            </a:r>
            <a:r>
              <a:rPr lang="de-DE" baseline="0" dirty="0" smtClean="0"/>
              <a:t> </a:t>
            </a:r>
            <a:r>
              <a:rPr lang="de-DE" baseline="0" dirty="0" err="1" smtClean="0"/>
              <a:t>infrastructures</a:t>
            </a:r>
            <a:r>
              <a:rPr lang="de-DE" baseline="0" dirty="0" smtClean="0"/>
              <a:t> (</a:t>
            </a:r>
            <a:r>
              <a:rPr lang="de-DE" baseline="0" dirty="0" err="1" smtClean="0"/>
              <a:t>notably</a:t>
            </a:r>
            <a:r>
              <a:rPr lang="de-DE" baseline="0" dirty="0" smtClean="0"/>
              <a:t> </a:t>
            </a:r>
            <a:r>
              <a:rPr lang="de-DE" baseline="0" dirty="0" err="1" smtClean="0"/>
              <a:t>telecom</a:t>
            </a:r>
            <a:r>
              <a:rPr lang="de-DE" baseline="0" dirty="0" smtClean="0"/>
              <a:t> </a:t>
            </a:r>
            <a:r>
              <a:rPr lang="de-DE" baseline="0" dirty="0" err="1" smtClean="0"/>
              <a:t>and</a:t>
            </a:r>
            <a:r>
              <a:rPr lang="de-DE" baseline="0" dirty="0" smtClean="0"/>
              <a:t> </a:t>
            </a:r>
            <a:r>
              <a:rPr lang="de-DE" baseline="0" dirty="0" err="1" smtClean="0"/>
              <a:t>energy</a:t>
            </a:r>
            <a:r>
              <a:rPr lang="de-DE" baseline="0" dirty="0" smtClean="0"/>
              <a:t>) </a:t>
            </a:r>
          </a:p>
          <a:p>
            <a:endParaRPr lang="de-DE" baseline="0" dirty="0" smtClean="0"/>
          </a:p>
          <a:p>
            <a:endParaRPr lang="de-DE" baseline="0" dirty="0" smtClean="0"/>
          </a:p>
          <a:p>
            <a:endParaRPr lang="de-DE" dirty="0" smtClean="0"/>
          </a:p>
        </p:txBody>
      </p:sp>
      <p:sp>
        <p:nvSpPr>
          <p:cNvPr id="4" name="Foliennummernplatzhalter 3"/>
          <p:cNvSpPr>
            <a:spLocks noGrp="1"/>
          </p:cNvSpPr>
          <p:nvPr>
            <p:ph type="sldNum" idx="10"/>
          </p:nvPr>
        </p:nvSpPr>
        <p:spPr/>
        <p:txBody>
          <a:bodyPr/>
          <a:lstStyle/>
          <a:p>
            <a:pPr>
              <a:defRPr/>
            </a:pPr>
            <a:fld id="{FE0349C0-389E-4C30-9D3F-6EDF6C98082A}" type="slidenum">
              <a:rPr lang="en-GB" smtClean="0"/>
              <a:pPr>
                <a:defRPr/>
              </a:pPr>
              <a:t>4</a:t>
            </a:fld>
            <a:endParaRPr lang="en-GB"/>
          </a:p>
        </p:txBody>
      </p:sp>
    </p:spTree>
    <p:extLst>
      <p:ext uri="{BB962C8B-B14F-4D97-AF65-F5344CB8AC3E}">
        <p14:creationId xmlns:p14="http://schemas.microsoft.com/office/powerpoint/2010/main" val="4251767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de-DE" dirty="0"/>
          </a:p>
        </p:txBody>
      </p:sp>
      <p:sp>
        <p:nvSpPr>
          <p:cNvPr id="4" name="Foliennummernplatzhalter 3"/>
          <p:cNvSpPr>
            <a:spLocks noGrp="1"/>
          </p:cNvSpPr>
          <p:nvPr>
            <p:ph type="sldNum" sz="quarter" idx="10"/>
          </p:nvPr>
        </p:nvSpPr>
        <p:spPr/>
        <p:txBody>
          <a:bodyPr/>
          <a:lstStyle/>
          <a:p>
            <a:fld id="{09F2A410-CC60-423C-BA69-4BD5CD720AFD}" type="slidenum">
              <a:rPr lang="de-DE" smtClean="0"/>
              <a:t>5</a:t>
            </a:fld>
            <a:endParaRPr lang="de-DE"/>
          </a:p>
        </p:txBody>
      </p:sp>
    </p:spTree>
    <p:extLst>
      <p:ext uri="{BB962C8B-B14F-4D97-AF65-F5344CB8AC3E}">
        <p14:creationId xmlns:p14="http://schemas.microsoft.com/office/powerpoint/2010/main" val="2774980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endParaRPr lang="de-DE" dirty="0"/>
          </a:p>
        </p:txBody>
      </p:sp>
      <p:sp>
        <p:nvSpPr>
          <p:cNvPr id="4" name="Foliennummernplatzhalter 3"/>
          <p:cNvSpPr>
            <a:spLocks noGrp="1"/>
          </p:cNvSpPr>
          <p:nvPr>
            <p:ph type="sldNum" sz="quarter" idx="10"/>
          </p:nvPr>
        </p:nvSpPr>
        <p:spPr/>
        <p:txBody>
          <a:bodyPr/>
          <a:lstStyle/>
          <a:p>
            <a:fld id="{09F2A410-CC60-423C-BA69-4BD5CD720AFD}" type="slidenum">
              <a:rPr lang="de-DE" smtClean="0"/>
              <a:t>6</a:t>
            </a:fld>
            <a:endParaRPr lang="de-DE"/>
          </a:p>
        </p:txBody>
      </p:sp>
    </p:spTree>
    <p:extLst>
      <p:ext uri="{BB962C8B-B14F-4D97-AF65-F5344CB8AC3E}">
        <p14:creationId xmlns:p14="http://schemas.microsoft.com/office/powerpoint/2010/main" val="2784778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176761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2729214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a:ln/>
        </p:spPr>
      </p:sp>
      <p:sp>
        <p:nvSpPr>
          <p:cNvPr id="32771" name="Notizenplatzhalter 2"/>
          <p:cNvSpPr>
            <a:spLocks noGrp="1"/>
          </p:cNvSpPr>
          <p:nvPr>
            <p:ph type="body" idx="1"/>
          </p:nvPr>
        </p:nvSpPr>
        <p:spPr>
          <a:noFill/>
        </p:spPr>
        <p:txBody>
          <a:bodyPr/>
          <a:lstStyle/>
          <a:p>
            <a:pPr marL="190500" indent="-190500">
              <a:lnSpc>
                <a:spcPct val="80000"/>
              </a:lnSpc>
            </a:pPr>
            <a:endParaRPr lang="de-DE" sz="1000" dirty="0" smtClean="0">
              <a:latin typeface="Arial" panose="020B0604020202020204" pitchFamily="34" charset="0"/>
            </a:endParaRPr>
          </a:p>
        </p:txBody>
      </p:sp>
    </p:spTree>
    <p:extLst>
      <p:ext uri="{BB962C8B-B14F-4D97-AF65-F5344CB8AC3E}">
        <p14:creationId xmlns:p14="http://schemas.microsoft.com/office/powerpoint/2010/main" val="3780119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
        <p:nvSpPr>
          <p:cNvPr id="4" name="Espace réservé du pied de page 3"/>
          <p:cNvSpPr>
            <a:spLocks noGrp="1"/>
          </p:cNvSpPr>
          <p:nvPr>
            <p:ph type="ftr" idx="10"/>
          </p:nvPr>
        </p:nvSpPr>
        <p:spPr/>
        <p:txBody>
          <a:bodyPr/>
          <a:lstStyle>
            <a:lvl1pPr>
              <a:defRPr/>
            </a:lvl1pPr>
          </a:lstStyle>
          <a:p>
            <a:pPr>
              <a:defRPr/>
            </a:pPr>
            <a:r>
              <a:rPr lang="de-DE"/>
              <a:t>WP 14.02.02 - Webex Progress #3 - 26 June 2012 </a:t>
            </a:r>
          </a:p>
        </p:txBody>
      </p:sp>
      <p:sp>
        <p:nvSpPr>
          <p:cNvPr id="5" name="Espace réservé du numéro de diapositive 4"/>
          <p:cNvSpPr>
            <a:spLocks noGrp="1"/>
          </p:cNvSpPr>
          <p:nvPr>
            <p:ph type="sldNum" idx="11"/>
          </p:nvPr>
        </p:nvSpPr>
        <p:spPr/>
        <p:txBody>
          <a:bodyPr/>
          <a:lstStyle>
            <a:lvl1pPr>
              <a:defRPr/>
            </a:lvl1pPr>
          </a:lstStyle>
          <a:p>
            <a:pPr>
              <a:defRPr/>
            </a:pPr>
            <a:r>
              <a:rPr lang="de-DE"/>
              <a:t>Page </a:t>
            </a:r>
            <a:fld id="{ED8496DC-C1DA-4F2F-A409-7C5B4490AC87}" type="slidenum">
              <a:rPr lang="de-DE"/>
              <a:pPr>
                <a:defRPr/>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idx="10"/>
          </p:nvPr>
        </p:nvSpPr>
        <p:spPr/>
        <p:txBody>
          <a:bodyPr/>
          <a:lstStyle>
            <a:lvl1pPr>
              <a:defRPr/>
            </a:lvl1pPr>
          </a:lstStyle>
          <a:p>
            <a:pPr>
              <a:defRPr/>
            </a:pPr>
            <a:r>
              <a:rPr lang="de-DE"/>
              <a:t>WP 14.02.02 - Webex Progress #3 - 26 June 2012 </a:t>
            </a:r>
          </a:p>
        </p:txBody>
      </p:sp>
      <p:sp>
        <p:nvSpPr>
          <p:cNvPr id="5" name="Espace réservé du numéro de diapositive 4"/>
          <p:cNvSpPr>
            <a:spLocks noGrp="1"/>
          </p:cNvSpPr>
          <p:nvPr>
            <p:ph type="sldNum" idx="11"/>
          </p:nvPr>
        </p:nvSpPr>
        <p:spPr/>
        <p:txBody>
          <a:bodyPr/>
          <a:lstStyle>
            <a:lvl1pPr>
              <a:defRPr/>
            </a:lvl1pPr>
          </a:lstStyle>
          <a:p>
            <a:pPr>
              <a:defRPr/>
            </a:pPr>
            <a:r>
              <a:rPr lang="de-DE"/>
              <a:t>Page </a:t>
            </a:r>
            <a:fld id="{3150A4C6-0510-4974-9E65-924086A2D4E2}" type="slidenum">
              <a:rPr lang="de-DE"/>
              <a:pPr>
                <a:defRPr/>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457950" y="0"/>
            <a:ext cx="1998663" cy="621188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0"/>
            <a:ext cx="5848350" cy="621188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idx="10"/>
          </p:nvPr>
        </p:nvSpPr>
        <p:spPr/>
        <p:txBody>
          <a:bodyPr/>
          <a:lstStyle>
            <a:lvl1pPr>
              <a:defRPr/>
            </a:lvl1pPr>
          </a:lstStyle>
          <a:p>
            <a:pPr>
              <a:defRPr/>
            </a:pPr>
            <a:r>
              <a:rPr lang="de-DE"/>
              <a:t>WP 14.02.02 - Webex Progress #3 - 26 June 2012 </a:t>
            </a:r>
          </a:p>
        </p:txBody>
      </p:sp>
      <p:sp>
        <p:nvSpPr>
          <p:cNvPr id="5" name="Espace réservé du numéro de diapositive 4"/>
          <p:cNvSpPr>
            <a:spLocks noGrp="1"/>
          </p:cNvSpPr>
          <p:nvPr>
            <p:ph type="sldNum" idx="11"/>
          </p:nvPr>
        </p:nvSpPr>
        <p:spPr/>
        <p:txBody>
          <a:bodyPr/>
          <a:lstStyle>
            <a:lvl1pPr>
              <a:defRPr/>
            </a:lvl1pPr>
          </a:lstStyle>
          <a:p>
            <a:pPr>
              <a:defRPr/>
            </a:pPr>
            <a:r>
              <a:rPr lang="de-DE"/>
              <a:t>Page </a:t>
            </a:r>
            <a:fld id="{4C23F5F0-5E7C-4B2B-B23A-CC0A444DCCE6}" type="slidenum">
              <a:rPr lang="de-DE"/>
              <a:pPr>
                <a:defRPr/>
              </a:pPr>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8D0C3DFB-7F13-4F18-AEF0-36B90096FCD8}"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1BE6C2FE-D2B4-4A0E-9C77-BB565B994265}" type="slidenum">
              <a:rPr lang="fr-FR"/>
              <a:pPr>
                <a:defRPr/>
              </a:pPr>
              <a:t>‹Nr.›</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BA4B9C3-88BA-4B2D-94B4-0F7F03038448}"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182BC9E-E2A6-44B3-AEB9-56ECD80533EA}" type="slidenum">
              <a:rPr lang="fr-FR"/>
              <a:pPr>
                <a:defRPr/>
              </a:pPr>
              <a:t>‹Nr.›</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1467A229-4410-4149-A814-5AD8B84E4039}"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DEFE18FD-03F2-456E-841B-89B6EF0F6FBE}" type="slidenum">
              <a:rPr lang="fr-FR"/>
              <a:pPr>
                <a:defRPr/>
              </a:pPr>
              <a:t>‹Nr.›</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983CD4FE-EBC8-4DA0-AB7E-7E33C19DB0B8}"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DC18DB2B-3F46-455F-8A17-0EB5EC8C8653}" type="slidenum">
              <a:rPr lang="fr-FR"/>
              <a:pPr>
                <a:defRPr/>
              </a:pPr>
              <a:t>‹Nr.›</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B7EEE636-B0D5-4EBB-86B4-2ACA7EA9D634}" type="datetimeFigureOut">
              <a:rPr lang="fr-FR"/>
              <a:pPr>
                <a:defRPr/>
              </a:pPr>
              <a:t>26/04/2016</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26ECB7A8-DCA6-4BA1-AC2B-CAE17791145E}" type="slidenum">
              <a:rPr lang="fr-FR"/>
              <a:pPr>
                <a:defRPr/>
              </a:pPr>
              <a:t>‹Nr.›</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3FDFA717-14BB-4464-B262-32755473A32F}" type="datetimeFigureOut">
              <a:rPr lang="fr-FR"/>
              <a:pPr>
                <a:defRPr/>
              </a:pPr>
              <a:t>26/04/2016</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5A8EE0A-CFF8-4DEC-8F7E-43D5EF62D489}" type="slidenum">
              <a:rPr lang="fr-FR"/>
              <a:pPr>
                <a:defRPr/>
              </a:pPr>
              <a:t>‹Nr.›</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1A121F5-B4B9-4A75-BEF8-9833F171F63E}" type="datetimeFigureOut">
              <a:rPr lang="fr-FR"/>
              <a:pPr>
                <a:defRPr/>
              </a:pPr>
              <a:t>26/04/2016</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F0C9F65-BB86-4D5B-B89F-E769E5C2D0F4}" type="slidenum">
              <a:rPr lang="fr-FR"/>
              <a:pPr>
                <a:defRPr/>
              </a:pPr>
              <a:t>‹Nr.›</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319B515E-CFD8-403B-ADF4-01FDF5DA398A}"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CF8B5FF6-2AE6-44A5-805E-DB3AD108E0E8}" type="slidenum">
              <a:rPr lang="fr-FR"/>
              <a:pPr>
                <a:defRPr/>
              </a:pPr>
              <a:t>‹Nr.›</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pied de page 3"/>
          <p:cNvSpPr>
            <a:spLocks noGrp="1"/>
          </p:cNvSpPr>
          <p:nvPr>
            <p:ph type="ftr" idx="10"/>
          </p:nvPr>
        </p:nvSpPr>
        <p:spPr/>
        <p:txBody>
          <a:bodyPr/>
          <a:lstStyle>
            <a:lvl1pPr>
              <a:defRPr/>
            </a:lvl1pPr>
          </a:lstStyle>
          <a:p>
            <a:pPr>
              <a:defRPr/>
            </a:pPr>
            <a:r>
              <a:rPr lang="de-DE"/>
              <a:t>WP 14.02.02 - Webex Progress #3 - 26 June 2012 </a:t>
            </a:r>
          </a:p>
        </p:txBody>
      </p:sp>
      <p:sp>
        <p:nvSpPr>
          <p:cNvPr id="5" name="Espace réservé du numéro de diapositive 4"/>
          <p:cNvSpPr>
            <a:spLocks noGrp="1"/>
          </p:cNvSpPr>
          <p:nvPr>
            <p:ph type="sldNum" idx="11"/>
          </p:nvPr>
        </p:nvSpPr>
        <p:spPr/>
        <p:txBody>
          <a:bodyPr/>
          <a:lstStyle>
            <a:lvl1pPr>
              <a:defRPr/>
            </a:lvl1pPr>
          </a:lstStyle>
          <a:p>
            <a:pPr>
              <a:defRPr/>
            </a:pPr>
            <a:r>
              <a:rPr lang="de-DE"/>
              <a:t>Page </a:t>
            </a:r>
            <a:fld id="{6BD8012C-64B3-44AA-9E1C-E1059287FA85}" type="slidenum">
              <a:rPr lang="de-DE"/>
              <a:pPr>
                <a:defRPr/>
              </a:pPr>
              <a:t>‹Nr.›</a:t>
            </a:fld>
            <a:endParaRPr lang="de-D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3C4DD6AF-ACCE-4E72-ACC8-AA1A0E725B2B}"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9C1B40FA-9918-4391-98C3-781B164D666D}" type="slidenum">
              <a:rPr lang="fr-FR"/>
              <a:pPr>
                <a:defRPr/>
              </a:pPr>
              <a:t>‹Nr.›</a:t>
            </a:fld>
            <a:endParaRPr 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7BC8F3A8-3B3C-4EB6-AFEC-F30ED34B846B}"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376D7EE-E0E4-4D7F-B5C5-DCDBA41C1982}" type="slidenum">
              <a:rPr lang="fr-FR"/>
              <a:pPr>
                <a:defRPr/>
              </a:pPr>
              <a:t>‹Nr.›</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6C9E08FF-1451-4C97-ABCC-B432481CB059}"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703228A-3E59-4A30-8FAD-597119BA13F6}" type="slidenum">
              <a:rPr lang="fr-FR"/>
              <a:pPr>
                <a:defRPr/>
              </a:pPr>
              <a:t>‹Nr.›</a:t>
            </a:fld>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CA463CB2-A471-4233-B6EE-6860827C890E}"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F8FCD57-A246-400F-9861-D44FB1872730}" type="slidenum">
              <a:rPr lang="fr-FR"/>
              <a:pPr>
                <a:defRPr/>
              </a:pPr>
              <a:t>‹Nr.›</a:t>
            </a:fld>
            <a:endParaRPr lang="fr-F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ECA43C0-471F-4607-AD75-34D44D0031A4}"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D0CE069-E156-4F50-862D-1931F7988C89}" type="slidenum">
              <a:rPr lang="fr-FR"/>
              <a:pPr>
                <a:defRPr/>
              </a:pPr>
              <a:t>‹Nr.›</a:t>
            </a:fld>
            <a:endParaRPr lang="fr-F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4A3AFAC-0B3E-4EF5-97E5-3D51B70E8367}"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ED2BDDD-9FBB-493A-BAED-F847A4AE7351}" type="slidenum">
              <a:rPr lang="fr-FR"/>
              <a:pPr>
                <a:defRPr/>
              </a:pPr>
              <a:t>‹Nr.›</a:t>
            </a:fld>
            <a:endParaRPr lang="fr-F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8C250182-D8B1-446F-90B1-373816DF5545}"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5AE88A81-B35C-4086-889F-7974663963A6}" type="slidenum">
              <a:rPr lang="fr-FR"/>
              <a:pPr>
                <a:defRPr/>
              </a:pPr>
              <a:t>‹Nr.›</a:t>
            </a:fld>
            <a:endParaRPr lang="fr-F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A993EE19-FCBF-4145-9B1C-90685DB6B079}" type="datetimeFigureOut">
              <a:rPr lang="fr-FR"/>
              <a:pPr>
                <a:defRPr/>
              </a:pPr>
              <a:t>26/04/2016</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1A5735DB-B768-4942-868E-5E21A5AA5B99}" type="slidenum">
              <a:rPr lang="fr-FR"/>
              <a:pPr>
                <a:defRPr/>
              </a:pPr>
              <a:t>‹Nr.›</a:t>
            </a:fld>
            <a:endParaRPr lang="fr-F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2843DBD7-34B8-4EFC-A5D1-A1A7A978AEF5}" type="datetimeFigureOut">
              <a:rPr lang="fr-FR"/>
              <a:pPr>
                <a:defRPr/>
              </a:pPr>
              <a:t>26/04/2016</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9CAAB35-45EA-48D9-B5FC-48076A4FC957}" type="slidenum">
              <a:rPr lang="fr-FR"/>
              <a:pPr>
                <a:defRPr/>
              </a:pPr>
              <a:t>‹Nr.›</a:t>
            </a:fld>
            <a:endParaRPr lang="fr-F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5676BAE4-2106-4661-A19E-079B22D3D91A}" type="datetimeFigureOut">
              <a:rPr lang="fr-FR"/>
              <a:pPr>
                <a:defRPr/>
              </a:pPr>
              <a:t>26/04/2016</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3488386D-D109-4E0F-B853-A513D333DAC5}" type="slidenum">
              <a:rPr lang="fr-FR"/>
              <a:pPr>
                <a:defRPr/>
              </a:pPr>
              <a:t>‹Nr.›</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
        <p:nvSpPr>
          <p:cNvPr id="4" name="Espace réservé du pied de page 3"/>
          <p:cNvSpPr>
            <a:spLocks noGrp="1"/>
          </p:cNvSpPr>
          <p:nvPr>
            <p:ph type="ftr" idx="10"/>
          </p:nvPr>
        </p:nvSpPr>
        <p:spPr/>
        <p:txBody>
          <a:bodyPr/>
          <a:lstStyle>
            <a:lvl1pPr>
              <a:defRPr/>
            </a:lvl1pPr>
          </a:lstStyle>
          <a:p>
            <a:pPr>
              <a:defRPr/>
            </a:pPr>
            <a:r>
              <a:rPr lang="de-DE" dirty="0" smtClean="0"/>
              <a:t>ISPRA 2016</a:t>
            </a:r>
            <a:endParaRPr lang="de-DE" dirty="0"/>
          </a:p>
        </p:txBody>
      </p:sp>
      <p:sp>
        <p:nvSpPr>
          <p:cNvPr id="5" name="Espace réservé du numéro de diapositive 4"/>
          <p:cNvSpPr>
            <a:spLocks noGrp="1"/>
          </p:cNvSpPr>
          <p:nvPr>
            <p:ph type="sldNum" idx="11"/>
          </p:nvPr>
        </p:nvSpPr>
        <p:spPr/>
        <p:txBody>
          <a:bodyPr/>
          <a:lstStyle>
            <a:lvl1pPr>
              <a:defRPr/>
            </a:lvl1pPr>
          </a:lstStyle>
          <a:p>
            <a:pPr>
              <a:defRPr/>
            </a:pPr>
            <a:r>
              <a:rPr lang="de-DE"/>
              <a:t>Page </a:t>
            </a:r>
            <a:fld id="{6BF0AC8C-806D-4422-985E-DA00874932AE}" type="slidenum">
              <a:rPr lang="de-DE"/>
              <a:pPr>
                <a:defRPr/>
              </a:pPr>
              <a:t>‹Nr.›</a:t>
            </a:fld>
            <a:endParaRPr lang="de-D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5D94D5A-269F-4376-91B8-88D5CA23FB2A}"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A959886-A2F1-444C-840F-20493336D78E}" type="slidenum">
              <a:rPr lang="fr-FR"/>
              <a:pPr>
                <a:defRPr/>
              </a:pPr>
              <a:t>‹Nr.›</a:t>
            </a:fld>
            <a:endParaRPr lang="fr-F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1F8EFCE0-977C-419F-8A2C-3273CF4CDB66}"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61317DAE-DF43-4283-A7F1-601F4BC987EF}" type="slidenum">
              <a:rPr lang="fr-FR"/>
              <a:pPr>
                <a:defRPr/>
              </a:pPr>
              <a:t>‹Nr.›</a:t>
            </a:fld>
            <a:endParaRPr lang="fr-F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863FEFA1-4590-4EA4-918F-E255A44AD479}"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704BCF2B-2FD3-49D3-BD5D-C8C73BEA623D}" type="slidenum">
              <a:rPr lang="fr-FR"/>
              <a:pPr>
                <a:defRPr/>
              </a:pPr>
              <a:t>‹Nr.›</a:t>
            </a:fld>
            <a:endParaRPr lang="fr-F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5E79D80-1CE7-4F6A-AC67-C3EBCC9617EE}"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9E86B8C-7543-4CED-ADCF-89EC369EBD30}" type="slidenum">
              <a:rPr lang="fr-FR"/>
              <a:pPr>
                <a:defRPr/>
              </a:pPr>
              <a:t>‹Nr.›</a:t>
            </a:fld>
            <a:endParaRPr lang="fr-F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3BB9970E-E1AE-4BBA-8D45-F52ABBD9D45E}"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54395EA-B4DB-44B8-8A23-57614BF642EE}" type="slidenum">
              <a:rPr lang="fr-FR"/>
              <a:pPr>
                <a:defRPr/>
              </a:pPr>
              <a:t>‹Nr.›</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3B4BD16A-F73E-4AB6-800F-591CF825F413}"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4E487B6-0701-4B83-A35D-496FE5B6BDE1}" type="slidenum">
              <a:rPr lang="fr-FR"/>
              <a:pPr>
                <a:defRPr/>
              </a:pPr>
              <a:t>‹Nr.›</a:t>
            </a:fld>
            <a:endParaRPr lang="fr-F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0CED8D6C-D636-4AB1-9A3E-06B951D72BDE}"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6A4177A-1EB1-4CE9-B2EF-3B4053A7AEFB}" type="slidenum">
              <a:rPr lang="fr-FR"/>
              <a:pPr>
                <a:defRPr/>
              </a:pPr>
              <a:t>‹Nr.›</a:t>
            </a:fld>
            <a:endParaRPr lang="fr-F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C2C9DA73-A3CE-4B67-B9CE-E655D65335D5}"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7DCF656-01DD-4C60-B003-A9A0D5B6DBD9}" type="slidenum">
              <a:rPr lang="fr-FR"/>
              <a:pPr>
                <a:defRPr/>
              </a:pPr>
              <a:t>‹Nr.›</a:t>
            </a:fld>
            <a:endParaRPr lang="fr-F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E3DB0E8C-3332-42DE-B094-1D379F0E507E}" type="datetimeFigureOut">
              <a:rPr lang="fr-FR"/>
              <a:pPr>
                <a:defRPr/>
              </a:pPr>
              <a:t>26/04/2016</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2FFE5D56-8581-4F78-9A07-C3DF7FEDABC5}" type="slidenum">
              <a:rPr lang="fr-FR"/>
              <a:pPr>
                <a:defRPr/>
              </a:pPr>
              <a:t>‹Nr.›</a:t>
            </a:fld>
            <a:endParaRPr lang="fr-F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9BC4A408-CF7B-4529-A870-DA7249BCC747}" type="datetimeFigureOut">
              <a:rPr lang="fr-FR"/>
              <a:pPr>
                <a:defRPr/>
              </a:pPr>
              <a:t>26/04/2016</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E2C1E44E-442E-4583-813C-11826745699C}" type="slidenum">
              <a:rPr lang="fr-FR"/>
              <a:pPr>
                <a:defRPr/>
              </a:pPr>
              <a:t>‹Nr.›</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331913"/>
            <a:ext cx="3857625" cy="4879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467225" y="1331913"/>
            <a:ext cx="3859213" cy="4879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pied de page 4"/>
          <p:cNvSpPr>
            <a:spLocks noGrp="1"/>
          </p:cNvSpPr>
          <p:nvPr>
            <p:ph type="ftr" idx="10"/>
          </p:nvPr>
        </p:nvSpPr>
        <p:spPr/>
        <p:txBody>
          <a:bodyPr/>
          <a:lstStyle>
            <a:lvl1pPr>
              <a:defRPr/>
            </a:lvl1pPr>
          </a:lstStyle>
          <a:p>
            <a:pPr>
              <a:defRPr/>
            </a:pPr>
            <a:r>
              <a:rPr lang="de-DE"/>
              <a:t>WP 14.02.02 - Webex Progress #3 - 26 June 2012 </a:t>
            </a:r>
          </a:p>
        </p:txBody>
      </p:sp>
      <p:sp>
        <p:nvSpPr>
          <p:cNvPr id="6" name="Espace réservé du numéro de diapositive 5"/>
          <p:cNvSpPr>
            <a:spLocks noGrp="1"/>
          </p:cNvSpPr>
          <p:nvPr>
            <p:ph type="sldNum" idx="11"/>
          </p:nvPr>
        </p:nvSpPr>
        <p:spPr/>
        <p:txBody>
          <a:bodyPr/>
          <a:lstStyle>
            <a:lvl1pPr>
              <a:defRPr/>
            </a:lvl1pPr>
          </a:lstStyle>
          <a:p>
            <a:pPr>
              <a:defRPr/>
            </a:pPr>
            <a:r>
              <a:rPr lang="de-DE"/>
              <a:t>Page </a:t>
            </a:r>
            <a:fld id="{2E37B470-4622-4D2D-82B5-C0FDBA821C0D}" type="slidenum">
              <a:rPr lang="de-DE"/>
              <a:pPr>
                <a:defRPr/>
              </a:pPr>
              <a:t>‹Nr.›</a:t>
            </a:fld>
            <a:endParaRPr lang="de-D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B1AD445C-A7F4-435B-AF0E-2AE5CCC7928A}" type="datetimeFigureOut">
              <a:rPr lang="fr-FR"/>
              <a:pPr>
                <a:defRPr/>
              </a:pPr>
              <a:t>26/04/2016</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35DDABAE-A889-4EF5-BD4E-4F0D9C392A92}" type="slidenum">
              <a:rPr lang="fr-FR"/>
              <a:pPr>
                <a:defRPr/>
              </a:pPr>
              <a:t>‹Nr.›</a:t>
            </a:fld>
            <a:endParaRPr lang="fr-F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0FCE7769-86EF-4E67-AD42-096DB611C1A1}"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3A80FCA-CD58-4CDD-A360-3E740F533DD4}" type="slidenum">
              <a:rPr lang="fr-FR"/>
              <a:pPr>
                <a:defRPr/>
              </a:pPr>
              <a:t>‹Nr.›</a:t>
            </a:fld>
            <a:endParaRPr lang="fr-F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2A3CC348-7342-4DB2-B1A7-69AA74407558}" type="datetimeFigureOut">
              <a:rPr lang="fr-FR"/>
              <a:pPr>
                <a:defRPr/>
              </a:pPr>
              <a:t>26/04/2016</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0C67CCF-1BEB-409A-B4BF-CE3691D6986D}" type="slidenum">
              <a:rPr lang="fr-FR"/>
              <a:pPr>
                <a:defRPr/>
              </a:pPr>
              <a:t>‹Nr.›</a:t>
            </a:fld>
            <a:endParaRPr lang="fr-F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A44FDAA8-9AD1-4568-A5CD-E61EA4C569A6}"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01C1795-FE2F-493B-AA84-FA7D20547481}" type="slidenum">
              <a:rPr lang="fr-FR"/>
              <a:pPr>
                <a:defRPr/>
              </a:pPr>
              <a:t>‹Nr.›</a:t>
            </a:fld>
            <a:endParaRPr lang="fr-F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CDE89A31-1FD8-42A9-9201-172084E55C54}" type="datetimeFigureOut">
              <a:rPr lang="fr-FR"/>
              <a:pPr>
                <a:defRPr/>
              </a:pPr>
              <a:t>26/04/2016</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08120DF-BF71-4188-992B-8CBC36A973D9}" type="slidenum">
              <a:rPr lang="fr-FR"/>
              <a:pPr>
                <a:defRPr/>
              </a:pPr>
              <a:t>‹Nr.›</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u pied de page 6"/>
          <p:cNvSpPr>
            <a:spLocks noGrp="1"/>
          </p:cNvSpPr>
          <p:nvPr>
            <p:ph type="ftr" idx="10"/>
          </p:nvPr>
        </p:nvSpPr>
        <p:spPr/>
        <p:txBody>
          <a:bodyPr/>
          <a:lstStyle>
            <a:lvl1pPr>
              <a:defRPr/>
            </a:lvl1pPr>
          </a:lstStyle>
          <a:p>
            <a:pPr>
              <a:defRPr/>
            </a:pPr>
            <a:r>
              <a:rPr lang="de-DE"/>
              <a:t>WP 14.02.02 - Webex Progress #3 - 26 June 2012 </a:t>
            </a:r>
          </a:p>
        </p:txBody>
      </p:sp>
      <p:sp>
        <p:nvSpPr>
          <p:cNvPr id="8" name="Espace réservé du numéro de diapositive 7"/>
          <p:cNvSpPr>
            <a:spLocks noGrp="1"/>
          </p:cNvSpPr>
          <p:nvPr>
            <p:ph type="sldNum" idx="11"/>
          </p:nvPr>
        </p:nvSpPr>
        <p:spPr/>
        <p:txBody>
          <a:bodyPr/>
          <a:lstStyle>
            <a:lvl1pPr>
              <a:defRPr/>
            </a:lvl1pPr>
          </a:lstStyle>
          <a:p>
            <a:pPr>
              <a:defRPr/>
            </a:pPr>
            <a:r>
              <a:rPr lang="de-DE"/>
              <a:t>Page </a:t>
            </a:r>
            <a:fld id="{DE93A9FB-D79F-44DF-8AF3-DFD04FE98CC2}" type="slidenum">
              <a:rPr lang="de-DE"/>
              <a:pPr>
                <a:defRPr/>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pied de page 2"/>
          <p:cNvSpPr>
            <a:spLocks noGrp="1"/>
          </p:cNvSpPr>
          <p:nvPr>
            <p:ph type="ftr" idx="10"/>
          </p:nvPr>
        </p:nvSpPr>
        <p:spPr/>
        <p:txBody>
          <a:bodyPr/>
          <a:lstStyle>
            <a:lvl1pPr>
              <a:defRPr/>
            </a:lvl1pPr>
          </a:lstStyle>
          <a:p>
            <a:pPr>
              <a:defRPr/>
            </a:pPr>
            <a:r>
              <a:rPr lang="de-DE"/>
              <a:t>WP 14.02.02 - Webex Progress #3 - 26 June 2012 </a:t>
            </a:r>
          </a:p>
        </p:txBody>
      </p:sp>
      <p:sp>
        <p:nvSpPr>
          <p:cNvPr id="4" name="Espace réservé du numéro de diapositive 3"/>
          <p:cNvSpPr>
            <a:spLocks noGrp="1"/>
          </p:cNvSpPr>
          <p:nvPr>
            <p:ph type="sldNum" idx="11"/>
          </p:nvPr>
        </p:nvSpPr>
        <p:spPr/>
        <p:txBody>
          <a:bodyPr/>
          <a:lstStyle>
            <a:lvl1pPr>
              <a:defRPr/>
            </a:lvl1pPr>
          </a:lstStyle>
          <a:p>
            <a:pPr>
              <a:defRPr/>
            </a:pPr>
            <a:r>
              <a:rPr lang="de-DE"/>
              <a:t>Page </a:t>
            </a:r>
            <a:fld id="{8E5B5603-D8CE-4A20-B7DF-3AD2318F44B3}" type="slidenum">
              <a:rPr lang="de-DE"/>
              <a:pPr>
                <a:defRPr/>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pied de page 1"/>
          <p:cNvSpPr>
            <a:spLocks noGrp="1"/>
          </p:cNvSpPr>
          <p:nvPr>
            <p:ph type="ftr" idx="10"/>
          </p:nvPr>
        </p:nvSpPr>
        <p:spPr/>
        <p:txBody>
          <a:bodyPr/>
          <a:lstStyle>
            <a:lvl1pPr>
              <a:defRPr/>
            </a:lvl1pPr>
          </a:lstStyle>
          <a:p>
            <a:pPr>
              <a:defRPr/>
            </a:pPr>
            <a:r>
              <a:rPr lang="de-DE"/>
              <a:t>WP 14.02.02 - Webex Progress #3 - 26 June 2012 </a:t>
            </a:r>
          </a:p>
        </p:txBody>
      </p:sp>
      <p:sp>
        <p:nvSpPr>
          <p:cNvPr id="3" name="Espace réservé du numéro de diapositive 2"/>
          <p:cNvSpPr>
            <a:spLocks noGrp="1"/>
          </p:cNvSpPr>
          <p:nvPr>
            <p:ph type="sldNum" idx="11"/>
          </p:nvPr>
        </p:nvSpPr>
        <p:spPr/>
        <p:txBody>
          <a:bodyPr/>
          <a:lstStyle>
            <a:lvl1pPr>
              <a:defRPr/>
            </a:lvl1pPr>
          </a:lstStyle>
          <a:p>
            <a:pPr>
              <a:defRPr/>
            </a:pPr>
            <a:r>
              <a:rPr lang="de-DE"/>
              <a:t>Page </a:t>
            </a:r>
            <a:fld id="{3D277772-DB32-424E-8945-911509AD0B07}" type="slidenum">
              <a:rPr lang="de-DE"/>
              <a:pPr>
                <a:defRPr/>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u pied de page 4"/>
          <p:cNvSpPr>
            <a:spLocks noGrp="1"/>
          </p:cNvSpPr>
          <p:nvPr>
            <p:ph type="ftr" idx="10"/>
          </p:nvPr>
        </p:nvSpPr>
        <p:spPr/>
        <p:txBody>
          <a:bodyPr/>
          <a:lstStyle>
            <a:lvl1pPr>
              <a:defRPr/>
            </a:lvl1pPr>
          </a:lstStyle>
          <a:p>
            <a:pPr>
              <a:defRPr/>
            </a:pPr>
            <a:r>
              <a:rPr lang="de-DE"/>
              <a:t>WP 14.02.02 - Webex Progress #3 - 26 June 2012 </a:t>
            </a:r>
          </a:p>
        </p:txBody>
      </p:sp>
      <p:sp>
        <p:nvSpPr>
          <p:cNvPr id="6" name="Espace réservé du numéro de diapositive 5"/>
          <p:cNvSpPr>
            <a:spLocks noGrp="1"/>
          </p:cNvSpPr>
          <p:nvPr>
            <p:ph type="sldNum" idx="11"/>
          </p:nvPr>
        </p:nvSpPr>
        <p:spPr/>
        <p:txBody>
          <a:bodyPr/>
          <a:lstStyle>
            <a:lvl1pPr>
              <a:defRPr/>
            </a:lvl1pPr>
          </a:lstStyle>
          <a:p>
            <a:pPr>
              <a:defRPr/>
            </a:pPr>
            <a:r>
              <a:rPr lang="de-DE"/>
              <a:t>Page </a:t>
            </a:r>
            <a:fld id="{CFA5A825-AFD7-46C0-A9E1-D320D9CA44BD}" type="slidenum">
              <a:rPr lang="de-DE"/>
              <a:pPr>
                <a:defRPr/>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u pied de page 4"/>
          <p:cNvSpPr>
            <a:spLocks noGrp="1"/>
          </p:cNvSpPr>
          <p:nvPr>
            <p:ph type="ftr" idx="10"/>
          </p:nvPr>
        </p:nvSpPr>
        <p:spPr/>
        <p:txBody>
          <a:bodyPr/>
          <a:lstStyle>
            <a:lvl1pPr>
              <a:defRPr/>
            </a:lvl1pPr>
          </a:lstStyle>
          <a:p>
            <a:pPr>
              <a:defRPr/>
            </a:pPr>
            <a:r>
              <a:rPr lang="de-DE"/>
              <a:t>WP 14.02.02 - Webex Progress #3 - 26 June 2012 </a:t>
            </a:r>
          </a:p>
        </p:txBody>
      </p:sp>
      <p:sp>
        <p:nvSpPr>
          <p:cNvPr id="6" name="Espace réservé du numéro de diapositive 5"/>
          <p:cNvSpPr>
            <a:spLocks noGrp="1"/>
          </p:cNvSpPr>
          <p:nvPr>
            <p:ph type="sldNum" idx="11"/>
          </p:nvPr>
        </p:nvSpPr>
        <p:spPr/>
        <p:txBody>
          <a:bodyPr/>
          <a:lstStyle>
            <a:lvl1pPr>
              <a:defRPr/>
            </a:lvl1pPr>
          </a:lstStyle>
          <a:p>
            <a:pPr>
              <a:defRPr/>
            </a:pPr>
            <a:r>
              <a:rPr lang="de-DE"/>
              <a:t>Page </a:t>
            </a:r>
            <a:fld id="{367D7C46-C5EB-4D23-ABAA-515017AC5501}" type="slidenum">
              <a:rPr lang="de-DE"/>
              <a:pPr>
                <a:defRPr/>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CE6F2"/>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57200" y="0"/>
            <a:ext cx="7999413" cy="1130300"/>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p>
            <a:pPr lvl="0"/>
            <a:r>
              <a:rPr lang="en-GB" smtClean="0"/>
              <a:t>Klicken Sie, um das Format des Titeltextes zu bearbeiten</a:t>
            </a:r>
          </a:p>
        </p:txBody>
      </p:sp>
      <p:sp>
        <p:nvSpPr>
          <p:cNvPr id="2051" name="Rectangle 2"/>
          <p:cNvSpPr>
            <a:spLocks noGrp="1" noChangeArrowheads="1"/>
          </p:cNvSpPr>
          <p:nvPr>
            <p:ph type="body" idx="1"/>
          </p:nvPr>
        </p:nvSpPr>
        <p:spPr bwMode="auto">
          <a:xfrm>
            <a:off x="457200" y="1331913"/>
            <a:ext cx="7869238" cy="48799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Klicken Sie, um die Formate des Gliederungstextes zu bearbeiten</a:t>
            </a:r>
          </a:p>
          <a:p>
            <a:pPr lvl="1"/>
            <a:r>
              <a:rPr lang="en-GB" smtClean="0"/>
              <a:t>Zweite Gliederungsebene</a:t>
            </a:r>
          </a:p>
          <a:p>
            <a:pPr lvl="2"/>
            <a:r>
              <a:rPr lang="en-GB" smtClean="0"/>
              <a:t>Dritte Gliederungsebene</a:t>
            </a:r>
          </a:p>
          <a:p>
            <a:pPr lvl="3"/>
            <a:r>
              <a:rPr lang="en-GB" smtClean="0"/>
              <a:t>Vierte Gliederungsebene</a:t>
            </a:r>
          </a:p>
          <a:p>
            <a:pPr lvl="4"/>
            <a:r>
              <a:rPr lang="en-GB" smtClean="0"/>
              <a:t>Fünfte Gliederungsebene</a:t>
            </a:r>
          </a:p>
          <a:p>
            <a:pPr lvl="4"/>
            <a:r>
              <a:rPr lang="en-GB" smtClean="0"/>
              <a:t>Sechste Gliederungsebene</a:t>
            </a:r>
          </a:p>
          <a:p>
            <a:pPr lvl="4"/>
            <a:r>
              <a:rPr lang="en-GB" smtClean="0"/>
              <a:t>Siebente Gliederungsebene</a:t>
            </a:r>
          </a:p>
          <a:p>
            <a:pPr lvl="4"/>
            <a:r>
              <a:rPr lang="en-GB" smtClean="0"/>
              <a:t>Achte Gliederungsebene</a:t>
            </a:r>
          </a:p>
          <a:p>
            <a:pPr lvl="4"/>
            <a:r>
              <a:rPr lang="en-GB" smtClean="0"/>
              <a:t>Neunte Gliederungsebene</a:t>
            </a:r>
          </a:p>
        </p:txBody>
      </p:sp>
      <p:sp>
        <p:nvSpPr>
          <p:cNvPr id="2" name="Rectangle 3"/>
          <p:cNvSpPr>
            <a:spLocks noGrp="1" noChangeArrowheads="1"/>
          </p:cNvSpPr>
          <p:nvPr>
            <p:ph type="ftr"/>
          </p:nvPr>
        </p:nvSpPr>
        <p:spPr bwMode="auto">
          <a:xfrm>
            <a:off x="457200" y="6356350"/>
            <a:ext cx="6275388" cy="366713"/>
          </a:xfrm>
          <a:prstGeom prst="rect">
            <a:avLst/>
          </a:prstGeom>
          <a:noFill/>
          <a:ln>
            <a:noFill/>
          </a:ln>
          <a:effectLst/>
          <a:extLst/>
        </p:spPr>
        <p:txBody>
          <a:bodyPr vert="horz" wrap="square" lIns="90000" tIns="46800" rIns="90000" bIns="46800" numCol="1" anchor="ctr"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n-ea"/>
                <a:cs typeface="+mn-cs"/>
              </a:defRPr>
            </a:lvl1pPr>
          </a:lstStyle>
          <a:p>
            <a:pPr>
              <a:defRPr/>
            </a:pPr>
            <a:r>
              <a:rPr lang="de-DE"/>
              <a:t>Presentation of SWIM risk assessment - 18 February 2013 </a:t>
            </a:r>
          </a:p>
        </p:txBody>
      </p:sp>
      <p:sp>
        <p:nvSpPr>
          <p:cNvPr id="1028" name="Rectangle 4"/>
          <p:cNvSpPr>
            <a:spLocks noGrp="1" noChangeArrowheads="1"/>
          </p:cNvSpPr>
          <p:nvPr>
            <p:ph type="sldNum"/>
          </p:nvPr>
        </p:nvSpPr>
        <p:spPr bwMode="auto">
          <a:xfrm>
            <a:off x="6732588" y="6218238"/>
            <a:ext cx="1581150" cy="641350"/>
          </a:xfrm>
          <a:prstGeom prst="rect">
            <a:avLst/>
          </a:prstGeom>
          <a:noFill/>
          <a:ln>
            <a:noFill/>
          </a:ln>
          <a:effectLst/>
          <a:extLst/>
        </p:spPr>
        <p:txBody>
          <a:bodyPr vert="horz" wrap="square" lIns="90000" tIns="46800" rIns="90000" bIns="46800" numCol="1" anchor="ctr"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n-ea"/>
                <a:cs typeface="+mn-cs"/>
              </a:defRPr>
            </a:lvl1pPr>
          </a:lstStyle>
          <a:p>
            <a:pPr>
              <a:defRPr/>
            </a:pPr>
            <a:r>
              <a:rPr lang="de-DE"/>
              <a:t>Page </a:t>
            </a:r>
            <a:fld id="{D99CA313-338E-4E87-A9CD-3E8AEF7EC1FC}" type="slidenum">
              <a:rPr lang="de-DE"/>
              <a:pPr>
                <a:defRPr/>
              </a:pPr>
              <a:t>‹Nr.›</a:t>
            </a:fld>
            <a:endParaRPr lang="de-DE"/>
          </a:p>
        </p:txBody>
      </p:sp>
      <p:sp>
        <p:nvSpPr>
          <p:cNvPr id="1030" name="AutoShape 5"/>
          <p:cNvSpPr>
            <a:spLocks noChangeArrowheads="1"/>
          </p:cNvSpPr>
          <p:nvPr/>
        </p:nvSpPr>
        <p:spPr bwMode="auto">
          <a:xfrm flipH="1">
            <a:off x="8504238" y="3511550"/>
            <a:ext cx="638175" cy="3346450"/>
          </a:xfrm>
          <a:prstGeom prst="rtTriangle">
            <a:avLst/>
          </a:prstGeom>
          <a:solidFill>
            <a:srgbClr val="FFFFFF"/>
          </a:solidFill>
          <a:ln w="9525">
            <a:noFill/>
            <a:round/>
            <a:headEnd/>
            <a:tailEnd/>
          </a:ln>
          <a:effectLst/>
        </p:spPr>
        <p:txBody>
          <a:bodyPr wrap="none" anchor="ctr"/>
          <a:lstStyle/>
          <a:p>
            <a:pPr>
              <a:defRPr/>
            </a:pPr>
            <a:endParaRPr lang="fr-FR"/>
          </a:p>
        </p:txBody>
      </p:sp>
      <p:pic>
        <p:nvPicPr>
          <p:cNvPr id="2055" name="Picture 6"/>
          <p:cNvPicPr>
            <a:picLocks noChangeAspect="1" noChangeArrowheads="1"/>
          </p:cNvPicPr>
          <p:nvPr/>
        </p:nvPicPr>
        <p:blipFill>
          <a:blip r:embed="rId13"/>
          <a:srcRect/>
          <a:stretch>
            <a:fillRect/>
          </a:stretch>
        </p:blipFill>
        <p:spPr bwMode="auto">
          <a:xfrm>
            <a:off x="8672513" y="6303963"/>
            <a:ext cx="400050" cy="420687"/>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4984" r:id="rId1"/>
    <p:sldLayoutId id="2147484985" r:id="rId2"/>
    <p:sldLayoutId id="2147484986" r:id="rId3"/>
    <p:sldLayoutId id="2147484987" r:id="rId4"/>
    <p:sldLayoutId id="2147484988" r:id="rId5"/>
    <p:sldLayoutId id="2147484989" r:id="rId6"/>
    <p:sldLayoutId id="2147484990" r:id="rId7"/>
    <p:sldLayoutId id="2147484991" r:id="rId8"/>
    <p:sldLayoutId id="2147484992" r:id="rId9"/>
    <p:sldLayoutId id="2147484993" r:id="rId10"/>
    <p:sldLayoutId id="2147484994" r:id="rId11"/>
  </p:sldLayoutIdLst>
  <p:hf hdr="0" dt="0"/>
  <p:txStyles>
    <p:titleStyle>
      <a:lvl1pPr algn="r" defTabSz="449263" rtl="0" eaLnBrk="0" fontAlgn="base" hangingPunct="0">
        <a:spcBef>
          <a:spcPct val="0"/>
        </a:spcBef>
        <a:spcAft>
          <a:spcPct val="0"/>
        </a:spcAft>
        <a:buClr>
          <a:srgbClr val="000000"/>
        </a:buClr>
        <a:buSzPct val="100000"/>
        <a:buFont typeface="Times New Roman" pitchFamily="18" charset="0"/>
        <a:defRPr sz="3000" b="1">
          <a:solidFill>
            <a:srgbClr val="07398A"/>
          </a:solidFill>
          <a:latin typeface="+mj-lt"/>
          <a:ea typeface="+mj-ea"/>
          <a:cs typeface="+mj-cs"/>
        </a:defRPr>
      </a:lvl1pPr>
      <a:lvl2pPr algn="r" defTabSz="449263" rtl="0" eaLnBrk="0" fontAlgn="base" hangingPunct="0">
        <a:spcBef>
          <a:spcPct val="0"/>
        </a:spcBef>
        <a:spcAft>
          <a:spcPct val="0"/>
        </a:spcAft>
        <a:buClr>
          <a:srgbClr val="000000"/>
        </a:buClr>
        <a:buSzPct val="100000"/>
        <a:buFont typeface="Times New Roman" pitchFamily="18" charset="0"/>
        <a:defRPr sz="3000" b="1">
          <a:solidFill>
            <a:srgbClr val="07398A"/>
          </a:solidFill>
          <a:latin typeface="Arial" charset="0"/>
          <a:cs typeface="Arial" charset="0"/>
        </a:defRPr>
      </a:lvl2pPr>
      <a:lvl3pPr algn="r" defTabSz="449263" rtl="0" eaLnBrk="0" fontAlgn="base" hangingPunct="0">
        <a:spcBef>
          <a:spcPct val="0"/>
        </a:spcBef>
        <a:spcAft>
          <a:spcPct val="0"/>
        </a:spcAft>
        <a:buClr>
          <a:srgbClr val="000000"/>
        </a:buClr>
        <a:buSzPct val="100000"/>
        <a:buFont typeface="Times New Roman" pitchFamily="18" charset="0"/>
        <a:defRPr sz="3000" b="1">
          <a:solidFill>
            <a:srgbClr val="07398A"/>
          </a:solidFill>
          <a:latin typeface="Arial" charset="0"/>
          <a:cs typeface="Arial" charset="0"/>
        </a:defRPr>
      </a:lvl3pPr>
      <a:lvl4pPr algn="r" defTabSz="449263" rtl="0" eaLnBrk="0" fontAlgn="base" hangingPunct="0">
        <a:spcBef>
          <a:spcPct val="0"/>
        </a:spcBef>
        <a:spcAft>
          <a:spcPct val="0"/>
        </a:spcAft>
        <a:buClr>
          <a:srgbClr val="000000"/>
        </a:buClr>
        <a:buSzPct val="100000"/>
        <a:buFont typeface="Times New Roman" pitchFamily="18" charset="0"/>
        <a:defRPr sz="3000" b="1">
          <a:solidFill>
            <a:srgbClr val="07398A"/>
          </a:solidFill>
          <a:latin typeface="Arial" charset="0"/>
          <a:cs typeface="Arial" charset="0"/>
        </a:defRPr>
      </a:lvl4pPr>
      <a:lvl5pPr algn="r" defTabSz="449263" rtl="0" eaLnBrk="0" fontAlgn="base" hangingPunct="0">
        <a:spcBef>
          <a:spcPct val="0"/>
        </a:spcBef>
        <a:spcAft>
          <a:spcPct val="0"/>
        </a:spcAft>
        <a:buClr>
          <a:srgbClr val="000000"/>
        </a:buClr>
        <a:buSzPct val="100000"/>
        <a:buFont typeface="Times New Roman" pitchFamily="18" charset="0"/>
        <a:defRPr sz="3000" b="1">
          <a:solidFill>
            <a:srgbClr val="07398A"/>
          </a:solidFill>
          <a:latin typeface="Arial" charset="0"/>
          <a:cs typeface="Arial" charset="0"/>
        </a:defRPr>
      </a:lvl5pPr>
      <a:lvl6pPr marL="2514600" indent="-228600" algn="r" defTabSz="449263" rtl="0" fontAlgn="base">
        <a:spcBef>
          <a:spcPct val="0"/>
        </a:spcBef>
        <a:spcAft>
          <a:spcPct val="0"/>
        </a:spcAft>
        <a:buClr>
          <a:srgbClr val="000000"/>
        </a:buClr>
        <a:buSzPct val="100000"/>
        <a:buFont typeface="Times New Roman" charset="0"/>
        <a:defRPr sz="3000" b="1">
          <a:solidFill>
            <a:srgbClr val="07398A"/>
          </a:solidFill>
          <a:latin typeface="Arial" charset="0"/>
          <a:cs typeface="Arial" charset="0"/>
        </a:defRPr>
      </a:lvl6pPr>
      <a:lvl7pPr marL="2971800" indent="-228600" algn="r" defTabSz="449263" rtl="0" fontAlgn="base">
        <a:spcBef>
          <a:spcPct val="0"/>
        </a:spcBef>
        <a:spcAft>
          <a:spcPct val="0"/>
        </a:spcAft>
        <a:buClr>
          <a:srgbClr val="000000"/>
        </a:buClr>
        <a:buSzPct val="100000"/>
        <a:buFont typeface="Times New Roman" charset="0"/>
        <a:defRPr sz="3000" b="1">
          <a:solidFill>
            <a:srgbClr val="07398A"/>
          </a:solidFill>
          <a:latin typeface="Arial" charset="0"/>
          <a:cs typeface="Arial" charset="0"/>
        </a:defRPr>
      </a:lvl7pPr>
      <a:lvl8pPr marL="3429000" indent="-228600" algn="r" defTabSz="449263" rtl="0" fontAlgn="base">
        <a:spcBef>
          <a:spcPct val="0"/>
        </a:spcBef>
        <a:spcAft>
          <a:spcPct val="0"/>
        </a:spcAft>
        <a:buClr>
          <a:srgbClr val="000000"/>
        </a:buClr>
        <a:buSzPct val="100000"/>
        <a:buFont typeface="Times New Roman" charset="0"/>
        <a:defRPr sz="3000" b="1">
          <a:solidFill>
            <a:srgbClr val="07398A"/>
          </a:solidFill>
          <a:latin typeface="Arial" charset="0"/>
          <a:cs typeface="Arial" charset="0"/>
        </a:defRPr>
      </a:lvl8pPr>
      <a:lvl9pPr marL="3886200" indent="-228600" algn="r" defTabSz="449263" rtl="0" fontAlgn="base">
        <a:spcBef>
          <a:spcPct val="0"/>
        </a:spcBef>
        <a:spcAft>
          <a:spcPct val="0"/>
        </a:spcAft>
        <a:buClr>
          <a:srgbClr val="000000"/>
        </a:buClr>
        <a:buSzPct val="100000"/>
        <a:buFont typeface="Times New Roman" charset="0"/>
        <a:defRPr sz="3000" b="1">
          <a:solidFill>
            <a:srgbClr val="07398A"/>
          </a:solidFill>
          <a:latin typeface="Arial" charset="0"/>
          <a:cs typeface="Arial" charset="0"/>
        </a:defRPr>
      </a:lvl9pPr>
    </p:titleStyle>
    <p:bodyStyle>
      <a:lvl1pPr marL="342900" indent="-342900" algn="l" defTabSz="449263" rtl="0" eaLnBrk="0" fontAlgn="base" hangingPunct="0">
        <a:spcBef>
          <a:spcPts val="550"/>
        </a:spcBef>
        <a:spcAft>
          <a:spcPct val="0"/>
        </a:spcAft>
        <a:buClr>
          <a:srgbClr val="000000"/>
        </a:buClr>
        <a:buSzPct val="100000"/>
        <a:buFont typeface="Times New Roman" pitchFamily="18" charset="0"/>
        <a:defRPr sz="2200" b="1">
          <a:solidFill>
            <a:srgbClr val="07398A"/>
          </a:solidFill>
          <a:latin typeface="+mn-lt"/>
          <a:ea typeface="+mn-ea"/>
          <a:cs typeface="+mn-cs"/>
        </a:defRPr>
      </a:lvl1pPr>
      <a:lvl2pPr marL="742950" indent="-285750" algn="l" defTabSz="449263" rtl="0" eaLnBrk="0" fontAlgn="base" hangingPunct="0">
        <a:spcBef>
          <a:spcPts val="500"/>
        </a:spcBef>
        <a:spcAft>
          <a:spcPct val="0"/>
        </a:spcAft>
        <a:buClr>
          <a:srgbClr val="000000"/>
        </a:buClr>
        <a:buSzPct val="100000"/>
        <a:buFont typeface="Times New Roman" pitchFamily="18" charset="0"/>
        <a:defRPr sz="2000">
          <a:solidFill>
            <a:srgbClr val="07398A"/>
          </a:solidFill>
          <a:latin typeface="+mn-lt"/>
          <a:ea typeface="+mn-ea"/>
          <a:cs typeface="+mn-cs"/>
        </a:defRPr>
      </a:lvl2pPr>
      <a:lvl3pPr marL="1143000" indent="-228600" algn="l" defTabSz="449263" rtl="0" eaLnBrk="0" fontAlgn="base" hangingPunct="0">
        <a:spcBef>
          <a:spcPts val="450"/>
        </a:spcBef>
        <a:spcAft>
          <a:spcPct val="0"/>
        </a:spcAft>
        <a:buClr>
          <a:srgbClr val="000000"/>
        </a:buClr>
        <a:buSzPct val="100000"/>
        <a:buFont typeface="Times New Roman" pitchFamily="18" charset="0"/>
        <a:defRPr>
          <a:solidFill>
            <a:srgbClr val="07398A"/>
          </a:solidFill>
          <a:latin typeface="+mn-lt"/>
          <a:ea typeface="+mn-ea"/>
          <a:cs typeface="+mn-cs"/>
        </a:defRPr>
      </a:lvl3pPr>
      <a:lvl4pPr marL="1600200" indent="-228600" algn="l" defTabSz="449263" rtl="0" eaLnBrk="0" fontAlgn="base" hangingPunct="0">
        <a:spcBef>
          <a:spcPts val="400"/>
        </a:spcBef>
        <a:spcAft>
          <a:spcPct val="0"/>
        </a:spcAft>
        <a:buClr>
          <a:srgbClr val="000000"/>
        </a:buClr>
        <a:buSzPct val="100000"/>
        <a:buFont typeface="Times New Roman" pitchFamily="18" charset="0"/>
        <a:defRPr sz="1600">
          <a:solidFill>
            <a:srgbClr val="07398A"/>
          </a:solidFill>
          <a:latin typeface="+mn-lt"/>
          <a:ea typeface="+mn-ea"/>
          <a:cs typeface="+mn-cs"/>
        </a:defRPr>
      </a:lvl4pPr>
      <a:lvl5pPr marL="2057400" indent="-228600" algn="l" defTabSz="449263" rtl="0" eaLnBrk="0" fontAlgn="base" hangingPunct="0">
        <a:spcBef>
          <a:spcPts val="350"/>
        </a:spcBef>
        <a:spcAft>
          <a:spcPct val="0"/>
        </a:spcAft>
        <a:buClr>
          <a:srgbClr val="000000"/>
        </a:buClr>
        <a:buSzPct val="100000"/>
        <a:buFont typeface="Times New Roman" pitchFamily="18" charset="0"/>
        <a:defRPr sz="1400">
          <a:solidFill>
            <a:srgbClr val="07398A"/>
          </a:solidFill>
          <a:latin typeface="+mn-lt"/>
          <a:ea typeface="+mn-ea"/>
          <a:cs typeface="+mn-cs"/>
        </a:defRPr>
      </a:lvl5pPr>
      <a:lvl6pPr marL="2514600" indent="-228600" algn="l" defTabSz="449263" rtl="0" fontAlgn="base">
        <a:spcBef>
          <a:spcPts val="350"/>
        </a:spcBef>
        <a:spcAft>
          <a:spcPct val="0"/>
        </a:spcAft>
        <a:buClr>
          <a:srgbClr val="000000"/>
        </a:buClr>
        <a:buSzPct val="100000"/>
        <a:buFont typeface="Times New Roman" charset="0"/>
        <a:defRPr sz="1400">
          <a:solidFill>
            <a:srgbClr val="07398A"/>
          </a:solidFill>
          <a:latin typeface="+mn-lt"/>
          <a:ea typeface="+mn-ea"/>
          <a:cs typeface="+mn-cs"/>
        </a:defRPr>
      </a:lvl6pPr>
      <a:lvl7pPr marL="2971800" indent="-228600" algn="l" defTabSz="449263" rtl="0" fontAlgn="base">
        <a:spcBef>
          <a:spcPts val="350"/>
        </a:spcBef>
        <a:spcAft>
          <a:spcPct val="0"/>
        </a:spcAft>
        <a:buClr>
          <a:srgbClr val="000000"/>
        </a:buClr>
        <a:buSzPct val="100000"/>
        <a:buFont typeface="Times New Roman" charset="0"/>
        <a:defRPr sz="1400">
          <a:solidFill>
            <a:srgbClr val="07398A"/>
          </a:solidFill>
          <a:latin typeface="+mn-lt"/>
          <a:ea typeface="+mn-ea"/>
          <a:cs typeface="+mn-cs"/>
        </a:defRPr>
      </a:lvl7pPr>
      <a:lvl8pPr marL="3429000" indent="-228600" algn="l" defTabSz="449263" rtl="0" fontAlgn="base">
        <a:spcBef>
          <a:spcPts val="350"/>
        </a:spcBef>
        <a:spcAft>
          <a:spcPct val="0"/>
        </a:spcAft>
        <a:buClr>
          <a:srgbClr val="000000"/>
        </a:buClr>
        <a:buSzPct val="100000"/>
        <a:buFont typeface="Times New Roman" charset="0"/>
        <a:defRPr sz="1400">
          <a:solidFill>
            <a:srgbClr val="07398A"/>
          </a:solidFill>
          <a:latin typeface="+mn-lt"/>
          <a:ea typeface="+mn-ea"/>
          <a:cs typeface="+mn-cs"/>
        </a:defRPr>
      </a:lvl8pPr>
      <a:lvl9pPr marL="3886200" indent="-228600" algn="l" defTabSz="449263" rtl="0" fontAlgn="base">
        <a:spcBef>
          <a:spcPts val="350"/>
        </a:spcBef>
        <a:spcAft>
          <a:spcPct val="0"/>
        </a:spcAft>
        <a:buClr>
          <a:srgbClr val="000000"/>
        </a:buClr>
        <a:buSzPct val="100000"/>
        <a:buFont typeface="Times New Roman" charset="0"/>
        <a:defRPr sz="1400">
          <a:solidFill>
            <a:srgbClr val="07398A"/>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Modifiez le style du titre</a:t>
            </a:r>
          </a:p>
        </p:txBody>
      </p:sp>
      <p:sp>
        <p:nvSpPr>
          <p:cNvPr id="3075"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 typeface="Times New Roman" charset="0"/>
              <a:buNone/>
              <a:defRPr sz="1200">
                <a:solidFill>
                  <a:schemeClr val="tx1">
                    <a:tint val="75000"/>
                  </a:schemeClr>
                </a:solidFill>
                <a:latin typeface="Arial" charset="0"/>
              </a:defRPr>
            </a:lvl1pPr>
          </a:lstStyle>
          <a:p>
            <a:pPr>
              <a:defRPr/>
            </a:pPr>
            <a:fld id="{54844520-5C00-4312-885F-0CC32DC32434}" type="datetimeFigureOut">
              <a:rPr lang="fr-FR"/>
              <a:pPr>
                <a:defRPr/>
              </a:pPr>
              <a:t>26/04/2016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Times New Roman" charset="0"/>
              <a:buNone/>
              <a:defRPr sz="1200">
                <a:solidFill>
                  <a:schemeClr val="tx1">
                    <a:tint val="75000"/>
                  </a:schemeClr>
                </a:solidFill>
                <a:latin typeface="Arial" charset="0"/>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buFont typeface="Times New Roman" charset="0"/>
              <a:buNone/>
              <a:defRPr sz="1200">
                <a:solidFill>
                  <a:schemeClr val="tx1">
                    <a:tint val="75000"/>
                  </a:schemeClr>
                </a:solidFill>
                <a:latin typeface="Arial" charset="0"/>
              </a:defRPr>
            </a:lvl1pPr>
          </a:lstStyle>
          <a:p>
            <a:pPr>
              <a:defRPr/>
            </a:pPr>
            <a:fld id="{151B5136-8896-44C6-B1D3-720D0C41C7A4}" type="slidenum">
              <a:rPr lang="fr-FR"/>
              <a:pPr>
                <a:defRPr/>
              </a:pPr>
              <a:t>‹Nr.›</a:t>
            </a:fld>
            <a:endParaRPr lang="fr-FR"/>
          </a:p>
        </p:txBody>
      </p:sp>
    </p:spTree>
  </p:cSld>
  <p:clrMap bg1="lt1" tx1="dk1" bg2="lt2" tx2="dk2" accent1="accent1" accent2="accent2" accent3="accent3" accent4="accent4" accent5="accent5" accent6="accent6" hlink="hlink" folHlink="folHlink"/>
  <p:sldLayoutIdLst>
    <p:sldLayoutId id="2147484940" r:id="rId1"/>
    <p:sldLayoutId id="2147484941" r:id="rId2"/>
    <p:sldLayoutId id="2147484942" r:id="rId3"/>
    <p:sldLayoutId id="2147484943" r:id="rId4"/>
    <p:sldLayoutId id="2147484944" r:id="rId5"/>
    <p:sldLayoutId id="2147484945" r:id="rId6"/>
    <p:sldLayoutId id="2147484946" r:id="rId7"/>
    <p:sldLayoutId id="2147484947" r:id="rId8"/>
    <p:sldLayoutId id="2147484948" r:id="rId9"/>
    <p:sldLayoutId id="2147484949" r:id="rId10"/>
    <p:sldLayoutId id="214748495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defRPr>
      </a:lvl2pPr>
      <a:lvl3pPr algn="ctr" rtl="0" eaLnBrk="0" fontAlgn="base" hangingPunct="0">
        <a:spcBef>
          <a:spcPct val="0"/>
        </a:spcBef>
        <a:spcAft>
          <a:spcPct val="0"/>
        </a:spcAft>
        <a:defRPr sz="4400">
          <a:solidFill>
            <a:schemeClr val="tx1"/>
          </a:solidFill>
          <a:latin typeface="Calibri" charset="0"/>
        </a:defRPr>
      </a:lvl3pPr>
      <a:lvl4pPr algn="ctr" rtl="0" eaLnBrk="0" fontAlgn="base" hangingPunct="0">
        <a:spcBef>
          <a:spcPct val="0"/>
        </a:spcBef>
        <a:spcAft>
          <a:spcPct val="0"/>
        </a:spcAft>
        <a:defRPr sz="4400">
          <a:solidFill>
            <a:schemeClr val="tx1"/>
          </a:solidFill>
          <a:latin typeface="Calibri" charset="0"/>
        </a:defRPr>
      </a:lvl4pPr>
      <a:lvl5pPr algn="ctr" rtl="0" eaLnBrk="0" fontAlgn="base" hangingPunct="0">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Modifiez le style du titre</a:t>
            </a:r>
          </a:p>
        </p:txBody>
      </p:sp>
      <p:sp>
        <p:nvSpPr>
          <p:cNvPr id="4099"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 typeface="Times New Roman" charset="0"/>
              <a:buNone/>
              <a:defRPr sz="1200">
                <a:solidFill>
                  <a:schemeClr val="tx1">
                    <a:tint val="75000"/>
                  </a:schemeClr>
                </a:solidFill>
                <a:latin typeface="Arial" charset="0"/>
              </a:defRPr>
            </a:lvl1pPr>
          </a:lstStyle>
          <a:p>
            <a:pPr>
              <a:defRPr/>
            </a:pPr>
            <a:fld id="{96771F95-3890-464E-96B4-DC26377E1D1D}" type="datetimeFigureOut">
              <a:rPr lang="fr-FR"/>
              <a:pPr>
                <a:defRPr/>
              </a:pPr>
              <a:t>26/04/2016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Times New Roman" charset="0"/>
              <a:buNone/>
              <a:defRPr sz="1200">
                <a:solidFill>
                  <a:schemeClr val="tx1">
                    <a:tint val="75000"/>
                  </a:schemeClr>
                </a:solidFill>
                <a:latin typeface="Arial" charset="0"/>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buFont typeface="Times New Roman" charset="0"/>
              <a:buNone/>
              <a:defRPr sz="1200">
                <a:solidFill>
                  <a:schemeClr val="tx1">
                    <a:tint val="75000"/>
                  </a:schemeClr>
                </a:solidFill>
                <a:latin typeface="Arial" charset="0"/>
              </a:defRPr>
            </a:lvl1pPr>
          </a:lstStyle>
          <a:p>
            <a:pPr>
              <a:defRPr/>
            </a:pPr>
            <a:fld id="{9DA629B9-D1F7-4B5D-8212-5745D467D8C7}" type="slidenum">
              <a:rPr lang="fr-FR"/>
              <a:pPr>
                <a:defRPr/>
              </a:pPr>
              <a:t>‹Nr.›</a:t>
            </a:fld>
            <a:endParaRPr lang="fr-FR"/>
          </a:p>
        </p:txBody>
      </p:sp>
    </p:spTree>
  </p:cSld>
  <p:clrMap bg1="lt1" tx1="dk1" bg2="lt2" tx2="dk2" accent1="accent1" accent2="accent2" accent3="accent3" accent4="accent4" accent5="accent5" accent6="accent6" hlink="hlink" folHlink="folHlink"/>
  <p:sldLayoutIdLst>
    <p:sldLayoutId id="2147484951" r:id="rId1"/>
    <p:sldLayoutId id="2147484952" r:id="rId2"/>
    <p:sldLayoutId id="2147484953" r:id="rId3"/>
    <p:sldLayoutId id="2147484954" r:id="rId4"/>
    <p:sldLayoutId id="2147484955" r:id="rId5"/>
    <p:sldLayoutId id="2147484956" r:id="rId6"/>
    <p:sldLayoutId id="2147484957" r:id="rId7"/>
    <p:sldLayoutId id="2147484958" r:id="rId8"/>
    <p:sldLayoutId id="2147484959" r:id="rId9"/>
    <p:sldLayoutId id="2147484960" r:id="rId10"/>
    <p:sldLayoutId id="214748496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defRPr>
      </a:lvl2pPr>
      <a:lvl3pPr algn="ctr" rtl="0" eaLnBrk="0" fontAlgn="base" hangingPunct="0">
        <a:spcBef>
          <a:spcPct val="0"/>
        </a:spcBef>
        <a:spcAft>
          <a:spcPct val="0"/>
        </a:spcAft>
        <a:defRPr sz="4400">
          <a:solidFill>
            <a:schemeClr val="tx1"/>
          </a:solidFill>
          <a:latin typeface="Calibri" charset="0"/>
        </a:defRPr>
      </a:lvl3pPr>
      <a:lvl4pPr algn="ctr" rtl="0" eaLnBrk="0" fontAlgn="base" hangingPunct="0">
        <a:spcBef>
          <a:spcPct val="0"/>
        </a:spcBef>
        <a:spcAft>
          <a:spcPct val="0"/>
        </a:spcAft>
        <a:defRPr sz="4400">
          <a:solidFill>
            <a:schemeClr val="tx1"/>
          </a:solidFill>
          <a:latin typeface="Calibri" charset="0"/>
        </a:defRPr>
      </a:lvl4pPr>
      <a:lvl5pPr algn="ctr" rtl="0" eaLnBrk="0" fontAlgn="base" hangingPunct="0">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Modifiez le style du titre</a:t>
            </a:r>
          </a:p>
        </p:txBody>
      </p:sp>
      <p:sp>
        <p:nvSpPr>
          <p:cNvPr id="5123"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buFont typeface="Times New Roman" charset="0"/>
              <a:buNone/>
              <a:defRPr sz="1200">
                <a:solidFill>
                  <a:schemeClr val="tx1">
                    <a:tint val="75000"/>
                  </a:schemeClr>
                </a:solidFill>
                <a:latin typeface="Arial" charset="0"/>
              </a:defRPr>
            </a:lvl1pPr>
          </a:lstStyle>
          <a:p>
            <a:pPr>
              <a:defRPr/>
            </a:pPr>
            <a:fld id="{FD376A02-E6DB-4DF0-99C6-6C65D6503E71}" type="datetimeFigureOut">
              <a:rPr lang="fr-FR"/>
              <a:pPr>
                <a:defRPr/>
              </a:pPr>
              <a:t>26/04/2016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Times New Roman" charset="0"/>
              <a:buNone/>
              <a:defRPr sz="1200">
                <a:solidFill>
                  <a:schemeClr val="tx1">
                    <a:tint val="75000"/>
                  </a:schemeClr>
                </a:solidFill>
                <a:latin typeface="Arial" charset="0"/>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buFont typeface="Times New Roman" charset="0"/>
              <a:buNone/>
              <a:defRPr sz="1200">
                <a:solidFill>
                  <a:schemeClr val="tx1">
                    <a:tint val="75000"/>
                  </a:schemeClr>
                </a:solidFill>
                <a:latin typeface="Arial" charset="0"/>
              </a:defRPr>
            </a:lvl1pPr>
          </a:lstStyle>
          <a:p>
            <a:pPr>
              <a:defRPr/>
            </a:pPr>
            <a:fld id="{A2DB9593-5259-4960-9A1D-4C90993550FA}" type="slidenum">
              <a:rPr lang="fr-FR"/>
              <a:pPr>
                <a:defRPr/>
              </a:pPr>
              <a:t>‹Nr.›</a:t>
            </a:fld>
            <a:endParaRPr lang="fr-FR"/>
          </a:p>
        </p:txBody>
      </p:sp>
    </p:spTree>
  </p:cSld>
  <p:clrMap bg1="lt1" tx1="dk1" bg2="lt2" tx2="dk2" accent1="accent1" accent2="accent2" accent3="accent3" accent4="accent4" accent5="accent5" accent6="accent6" hlink="hlink" folHlink="folHlink"/>
  <p:sldLayoutIdLst>
    <p:sldLayoutId id="2147484962" r:id="rId1"/>
    <p:sldLayoutId id="2147484963" r:id="rId2"/>
    <p:sldLayoutId id="2147484964" r:id="rId3"/>
    <p:sldLayoutId id="2147484965" r:id="rId4"/>
    <p:sldLayoutId id="2147484966" r:id="rId5"/>
    <p:sldLayoutId id="2147484967" r:id="rId6"/>
    <p:sldLayoutId id="2147484968" r:id="rId7"/>
    <p:sldLayoutId id="2147484969" r:id="rId8"/>
    <p:sldLayoutId id="2147484970" r:id="rId9"/>
    <p:sldLayoutId id="2147484971" r:id="rId10"/>
    <p:sldLayoutId id="214748497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charset="0"/>
        </a:defRPr>
      </a:lvl2pPr>
      <a:lvl3pPr algn="ctr" rtl="0" eaLnBrk="0" fontAlgn="base" hangingPunct="0">
        <a:spcBef>
          <a:spcPct val="0"/>
        </a:spcBef>
        <a:spcAft>
          <a:spcPct val="0"/>
        </a:spcAft>
        <a:defRPr sz="4400">
          <a:solidFill>
            <a:schemeClr val="tx1"/>
          </a:solidFill>
          <a:latin typeface="Calibri" charset="0"/>
        </a:defRPr>
      </a:lvl3pPr>
      <a:lvl4pPr algn="ctr" rtl="0" eaLnBrk="0" fontAlgn="base" hangingPunct="0">
        <a:spcBef>
          <a:spcPct val="0"/>
        </a:spcBef>
        <a:spcAft>
          <a:spcPct val="0"/>
        </a:spcAft>
        <a:defRPr sz="4400">
          <a:solidFill>
            <a:schemeClr val="tx1"/>
          </a:solidFill>
          <a:latin typeface="Calibri" charset="0"/>
        </a:defRPr>
      </a:lvl4pPr>
      <a:lvl5pPr algn="ctr" rtl="0" eaLnBrk="0" fontAlgn="base" hangingPunct="0">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hyperlink" Target="https://www.atmmasterplan.eu/architecture/resource_interactions" TargetMode="External"/><Relationship Id="rId13" Type="http://schemas.openxmlformats.org/officeDocument/2006/relationships/hyperlink" Target="https://www.atmmasterplan.eu/architecture/architecting#fundamentals" TargetMode="External"/><Relationship Id="rId18" Type="http://schemas.openxmlformats.org/officeDocument/2006/relationships/hyperlink" Target="https://www.atmmasterplan.eu/architecture/roles" TargetMode="External"/><Relationship Id="rId3" Type="http://schemas.openxmlformats.org/officeDocument/2006/relationships/image" Target="../media/image23.png"/><Relationship Id="rId21" Type="http://schemas.openxmlformats.org/officeDocument/2006/relationships/hyperlink" Target="https://www.atmmasterplan.eu/architecture/ofas" TargetMode="External"/><Relationship Id="rId7" Type="http://schemas.openxmlformats.org/officeDocument/2006/relationships/hyperlink" Target="https://www.atmmasterplan.eu/architecture/system_ports" TargetMode="External"/><Relationship Id="rId12" Type="http://schemas.openxmlformats.org/officeDocument/2006/relationships/hyperlink" Target="https://www.atmmasterplan.eu/architecture/enablers" TargetMode="External"/><Relationship Id="rId17" Type="http://schemas.openxmlformats.org/officeDocument/2006/relationships/hyperlink" Target="https://www.atmmasterplan.eu/architecture/activities" TargetMode="External"/><Relationship Id="rId25" Type="http://schemas.openxmlformats.org/officeDocument/2006/relationships/hyperlink" Target="https://www.atmmasterplan.eu/architecture/story_board_steps" TargetMode="External"/><Relationship Id="rId2" Type="http://schemas.openxmlformats.org/officeDocument/2006/relationships/notesSlide" Target="../notesSlides/notesSlide17.xml"/><Relationship Id="rId16" Type="http://schemas.openxmlformats.org/officeDocument/2006/relationships/hyperlink" Target="https://www.atmmasterplan.eu/architecture/information_exchanges" TargetMode="External"/><Relationship Id="rId20" Type="http://schemas.openxmlformats.org/officeDocument/2006/relationships/hyperlink" Target="https://www.atmmasterplan.eu/architecture/oisteps" TargetMode="External"/><Relationship Id="rId1" Type="http://schemas.openxmlformats.org/officeDocument/2006/relationships/slideLayout" Target="../slideLayouts/slideLayout6.xml"/><Relationship Id="rId6" Type="http://schemas.openxmlformats.org/officeDocument/2006/relationships/hyperlink" Target="https://www.atmmasterplan.eu/architecture/data_elements" TargetMode="External"/><Relationship Id="rId11" Type="http://schemas.openxmlformats.org/officeDocument/2006/relationships/hyperlink" Target="https://www.atmmasterplan.eu/architecture/capability_configurations" TargetMode="External"/><Relationship Id="rId24" Type="http://schemas.openxmlformats.org/officeDocument/2006/relationships/hyperlink" Target="https://www.atmmasterplan.eu/architecture/validation_targets" TargetMode="External"/><Relationship Id="rId5" Type="http://schemas.openxmlformats.org/officeDocument/2006/relationships/hyperlink" Target="https://www.atmmasterplan.eu/architecture/standards" TargetMode="External"/><Relationship Id="rId15" Type="http://schemas.openxmlformats.org/officeDocument/2006/relationships/hyperlink" Target="https://www.atmmasterplan.eu/architecture/information_elements" TargetMode="External"/><Relationship Id="rId23" Type="http://schemas.openxmlformats.org/officeDocument/2006/relationships/hyperlink" Target="https://www.atmmasterplan.eu/architecture/capabilities" TargetMode="External"/><Relationship Id="rId10" Type="http://schemas.openxmlformats.org/officeDocument/2006/relationships/hyperlink" Target="https://www.atmmasterplan.eu/architecture/systems" TargetMode="External"/><Relationship Id="rId19" Type="http://schemas.openxmlformats.org/officeDocument/2006/relationships/hyperlink" Target="https://www.atmmasterplan.eu/architecture/nodes" TargetMode="External"/><Relationship Id="rId4" Type="http://schemas.openxmlformats.org/officeDocument/2006/relationships/hyperlink" Target="https://www.atmmasterplan.eu/architecture/information_entities" TargetMode="External"/><Relationship Id="rId9" Type="http://schemas.openxmlformats.org/officeDocument/2006/relationships/hyperlink" Target="https://www.atmmasterplan.eu/architecture/functional_blocks" TargetMode="External"/><Relationship Id="rId14" Type="http://schemas.openxmlformats.org/officeDocument/2006/relationships/hyperlink" Target="https://www.atmmasterplan.eu/architecture/services" TargetMode="External"/><Relationship Id="rId22" Type="http://schemas.openxmlformats.org/officeDocument/2006/relationships/hyperlink" Target="https://www.atmmasterplan.eu/architecture/project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5.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Excel_97-2003-Arbeitsblatt1.xls"/><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1.jpg"/><Relationship Id="rId7"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481013" y="2136775"/>
            <a:ext cx="8483600" cy="3956050"/>
          </a:xfrm>
          <a:prstGeom prst="rect">
            <a:avLst/>
          </a:prstGeom>
          <a:noFill/>
          <a:ln w="9525">
            <a:noFill/>
            <a:round/>
            <a:headEnd/>
            <a:tailEnd/>
          </a:ln>
        </p:spPr>
        <p:txBody>
          <a:bodyPr anchor="ctr"/>
          <a:lstStyle/>
          <a:p>
            <a:pPr>
              <a:lnSpc>
                <a:spcPct val="85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b="1" dirty="0">
                <a:solidFill>
                  <a:schemeClr val="tx1"/>
                </a:solidFill>
                <a:cs typeface="Arial" pitchFamily="34" charset="0"/>
              </a:rPr>
              <a:t>Resilience best practices in the aviation field</a:t>
            </a:r>
          </a:p>
          <a:p>
            <a:pPr>
              <a:lnSpc>
                <a:spcPct val="85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nl-BE" sz="2000" dirty="0">
                <a:solidFill>
                  <a:schemeClr val="tx1"/>
                </a:solidFill>
              </a:rPr>
              <a:t>	</a:t>
            </a:r>
            <a:r>
              <a:rPr lang="en-GB" sz="2400" b="1" dirty="0" smtClean="0">
                <a:solidFill>
                  <a:schemeClr val="tx1"/>
                </a:solidFill>
              </a:rPr>
              <a:t>- ERNCIP Workshop -</a:t>
            </a:r>
            <a:r>
              <a:rPr lang="en-US" sz="2400" b="1" dirty="0">
                <a:solidFill>
                  <a:schemeClr val="tx1"/>
                </a:solidFill>
                <a:cs typeface="Arial" pitchFamily="34" charset="0"/>
              </a:rPr>
              <a:t/>
            </a:r>
            <a:br>
              <a:rPr lang="en-US" sz="2400" b="1" dirty="0">
                <a:solidFill>
                  <a:schemeClr val="tx1"/>
                </a:solidFill>
                <a:cs typeface="Arial" pitchFamily="34" charset="0"/>
              </a:rPr>
            </a:br>
            <a:r>
              <a:rPr lang="en-US" sz="2400" b="1" dirty="0">
                <a:solidFill>
                  <a:schemeClr val="tx1"/>
                </a:solidFill>
                <a:cs typeface="Arial" pitchFamily="34" charset="0"/>
              </a:rPr>
              <a:t/>
            </a:r>
            <a:br>
              <a:rPr lang="en-US" sz="2400" b="1" dirty="0">
                <a:solidFill>
                  <a:schemeClr val="tx1"/>
                </a:solidFill>
                <a:cs typeface="Arial" pitchFamily="34" charset="0"/>
              </a:rPr>
            </a:br>
            <a:r>
              <a:rPr lang="en-US" b="1" dirty="0" smtClean="0">
                <a:solidFill>
                  <a:schemeClr val="tx1"/>
                </a:solidFill>
                <a:cs typeface="Arial" pitchFamily="34" charset="0"/>
              </a:rPr>
              <a:t>Matias KREMPEL</a:t>
            </a:r>
          </a:p>
          <a:p>
            <a:pPr>
              <a:lnSpc>
                <a:spcPct val="85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2400" b="1" dirty="0">
              <a:solidFill>
                <a:schemeClr val="tx1"/>
              </a:solidFill>
              <a:cs typeface="Arial" pitchFamily="34" charset="0"/>
            </a:endParaRPr>
          </a:p>
          <a:p>
            <a:pPr>
              <a:lnSpc>
                <a:spcPct val="85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400" b="1" dirty="0" smtClean="0">
                <a:solidFill>
                  <a:schemeClr val="tx1"/>
                </a:solidFill>
                <a:cs typeface="Arial" pitchFamily="34" charset="0"/>
              </a:rPr>
              <a:t>27. </a:t>
            </a:r>
            <a:r>
              <a:rPr lang="en-US" sz="2400" b="1" dirty="0" smtClean="0">
                <a:solidFill>
                  <a:schemeClr val="tx1"/>
                </a:solidFill>
                <a:cs typeface="Arial" pitchFamily="34" charset="0"/>
              </a:rPr>
              <a:t>April 2016</a:t>
            </a:r>
            <a:endParaRPr lang="en-US" sz="2400" b="1" dirty="0">
              <a:solidFill>
                <a:schemeClr val="tx1"/>
              </a:solidFill>
              <a:cs typeface="Arial"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120385"/>
            <a:ext cx="8136904" cy="642938"/>
          </a:xfrm>
        </p:spPr>
        <p:txBody>
          <a:bodyPr/>
          <a:lstStyle/>
          <a:p>
            <a:pPr algn="l" eaLnBrk="1" hangingPunct="1"/>
            <a:r>
              <a:rPr lang="en-GB" dirty="0" smtClean="0">
                <a:solidFill>
                  <a:schemeClr val="tx1"/>
                </a:solidFill>
              </a:rPr>
              <a:t>Resilience - Communication</a:t>
            </a:r>
            <a:endParaRPr lang="en-GB" b="1" dirty="0" smtClean="0">
              <a:solidFill>
                <a:schemeClr val="tx1"/>
              </a:solidFill>
            </a:endParaRPr>
          </a:p>
        </p:txBody>
      </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908066"/>
            <a:ext cx="1643055" cy="2188250"/>
          </a:xfrm>
          <a:prstGeom prst="rect">
            <a:avLst/>
          </a:prstGeom>
        </p:spPr>
      </p:pic>
      <p:sp>
        <p:nvSpPr>
          <p:cNvPr id="4" name="Textfeld 3"/>
          <p:cNvSpPr txBox="1"/>
          <p:nvPr/>
        </p:nvSpPr>
        <p:spPr>
          <a:xfrm>
            <a:off x="2771800" y="1556792"/>
            <a:ext cx="5544616" cy="830997"/>
          </a:xfrm>
          <a:prstGeom prst="rect">
            <a:avLst/>
          </a:prstGeom>
          <a:noFill/>
        </p:spPr>
        <p:txBody>
          <a:bodyPr wrap="square" rtlCol="0">
            <a:spAutoFit/>
          </a:bodyPr>
          <a:lstStyle/>
          <a:p>
            <a:r>
              <a:rPr lang="de-DE" sz="2400" b="1" dirty="0" smtClean="0">
                <a:solidFill>
                  <a:schemeClr val="tx1"/>
                </a:solidFill>
              </a:rPr>
              <a:t>Technical</a:t>
            </a:r>
          </a:p>
          <a:p>
            <a:pPr marL="342900" indent="-342900">
              <a:buFont typeface="Arial" panose="020B0604020202020204" pitchFamily="34" charset="0"/>
              <a:buChar char="•"/>
            </a:pPr>
            <a:r>
              <a:rPr lang="de-DE" sz="2400" b="1" i="1" dirty="0" smtClean="0">
                <a:solidFill>
                  <a:schemeClr val="tx1"/>
                </a:solidFill>
              </a:rPr>
              <a:t>Multiple </a:t>
            </a:r>
            <a:r>
              <a:rPr lang="de-DE" sz="2400" b="1" i="1" dirty="0" err="1">
                <a:solidFill>
                  <a:schemeClr val="tx1"/>
                </a:solidFill>
              </a:rPr>
              <a:t>r</a:t>
            </a:r>
            <a:r>
              <a:rPr lang="de-DE" sz="2400" b="1" i="1" dirty="0" err="1" smtClean="0">
                <a:solidFill>
                  <a:schemeClr val="tx1"/>
                </a:solidFill>
              </a:rPr>
              <a:t>edundancy</a:t>
            </a:r>
            <a:r>
              <a:rPr lang="de-DE" sz="2400" b="1" i="1" dirty="0" smtClean="0">
                <a:solidFill>
                  <a:schemeClr val="tx1"/>
                </a:solidFill>
              </a:rPr>
              <a:t> &amp; </a:t>
            </a:r>
            <a:r>
              <a:rPr lang="de-DE" sz="2400" b="1" i="1" dirty="0" err="1" smtClean="0">
                <a:solidFill>
                  <a:schemeClr val="tx1"/>
                </a:solidFill>
              </a:rPr>
              <a:t>diversity</a:t>
            </a:r>
            <a:endParaRPr lang="de-DE" sz="2400" b="1" i="1" dirty="0" smtClean="0">
              <a:solidFill>
                <a:schemeClr val="tx1"/>
              </a:solidFill>
            </a:endParaRPr>
          </a:p>
        </p:txBody>
      </p:sp>
      <p:sp>
        <p:nvSpPr>
          <p:cNvPr id="5" name="Textfeld 4"/>
          <p:cNvSpPr txBox="1"/>
          <p:nvPr/>
        </p:nvSpPr>
        <p:spPr>
          <a:xfrm>
            <a:off x="2771800" y="2886035"/>
            <a:ext cx="5544616" cy="2308324"/>
          </a:xfrm>
          <a:prstGeom prst="rect">
            <a:avLst/>
          </a:prstGeom>
          <a:noFill/>
        </p:spPr>
        <p:txBody>
          <a:bodyPr wrap="square" rtlCol="0">
            <a:spAutoFit/>
          </a:bodyPr>
          <a:lstStyle/>
          <a:p>
            <a:r>
              <a:rPr lang="de-DE" sz="2400" b="1" dirty="0" smtClean="0">
                <a:solidFill>
                  <a:schemeClr val="tx1"/>
                </a:solidFill>
              </a:rPr>
              <a:t>Organisational</a:t>
            </a:r>
          </a:p>
          <a:p>
            <a:pPr marL="342900" indent="-342900">
              <a:buFont typeface="Arial" panose="020B0604020202020204" pitchFamily="34" charset="0"/>
              <a:buChar char="•"/>
            </a:pPr>
            <a:r>
              <a:rPr lang="de-DE" sz="2400" b="1" i="1" dirty="0" err="1" smtClean="0">
                <a:solidFill>
                  <a:schemeClr val="tx1"/>
                </a:solidFill>
              </a:rPr>
              <a:t>Formalized</a:t>
            </a:r>
            <a:r>
              <a:rPr lang="de-DE" sz="2400" b="1" i="1" dirty="0" smtClean="0">
                <a:solidFill>
                  <a:schemeClr val="tx1"/>
                </a:solidFill>
              </a:rPr>
              <a:t> </a:t>
            </a:r>
            <a:r>
              <a:rPr lang="de-DE" sz="2400" b="1" i="1" dirty="0" err="1" smtClean="0">
                <a:solidFill>
                  <a:schemeClr val="tx1"/>
                </a:solidFill>
              </a:rPr>
              <a:t>communication</a:t>
            </a:r>
            <a:r>
              <a:rPr lang="de-DE" sz="2400" b="1" i="1" dirty="0" smtClean="0">
                <a:solidFill>
                  <a:schemeClr val="tx1"/>
                </a:solidFill>
              </a:rPr>
              <a:t> </a:t>
            </a:r>
            <a:r>
              <a:rPr lang="de-DE" sz="2400" b="1" i="1" dirty="0" err="1" smtClean="0">
                <a:solidFill>
                  <a:schemeClr val="tx1"/>
                </a:solidFill>
              </a:rPr>
              <a:t>procedures</a:t>
            </a:r>
            <a:endParaRPr lang="de-DE" sz="2400" b="1" i="1" dirty="0" smtClean="0">
              <a:solidFill>
                <a:schemeClr val="tx1"/>
              </a:solidFill>
            </a:endParaRPr>
          </a:p>
          <a:p>
            <a:pPr marL="342900" indent="-342900">
              <a:buFont typeface="Arial" panose="020B0604020202020204" pitchFamily="34" charset="0"/>
              <a:buChar char="•"/>
            </a:pPr>
            <a:r>
              <a:rPr lang="de-DE" sz="2400" b="1" i="1" dirty="0" err="1" smtClean="0">
                <a:solidFill>
                  <a:schemeClr val="tx1"/>
                </a:solidFill>
              </a:rPr>
              <a:t>Readback</a:t>
            </a:r>
            <a:r>
              <a:rPr lang="de-DE" sz="2400" b="1" i="1" dirty="0" smtClean="0">
                <a:solidFill>
                  <a:schemeClr val="tx1"/>
                </a:solidFill>
              </a:rPr>
              <a:t> / </a:t>
            </a:r>
            <a:r>
              <a:rPr lang="de-DE" sz="2400" b="1" i="1" dirty="0" err="1" smtClean="0">
                <a:solidFill>
                  <a:schemeClr val="tx1"/>
                </a:solidFill>
              </a:rPr>
              <a:t>Retransmission</a:t>
            </a:r>
            <a:endParaRPr lang="de-DE" sz="2400" b="1" i="1" dirty="0">
              <a:solidFill>
                <a:schemeClr val="tx1"/>
              </a:solidFill>
            </a:endParaRPr>
          </a:p>
          <a:p>
            <a:pPr marL="342900" indent="-342900">
              <a:buFont typeface="Arial" panose="020B0604020202020204" pitchFamily="34" charset="0"/>
              <a:buChar char="•"/>
            </a:pPr>
            <a:r>
              <a:rPr lang="de-DE" sz="2400" b="1" i="1" dirty="0" err="1" smtClean="0">
                <a:solidFill>
                  <a:schemeClr val="tx1"/>
                </a:solidFill>
              </a:rPr>
              <a:t>Procedures</a:t>
            </a:r>
            <a:r>
              <a:rPr lang="de-DE" sz="2400" b="1" i="1" dirty="0" smtClean="0">
                <a:solidFill>
                  <a:schemeClr val="tx1"/>
                </a:solidFill>
              </a:rPr>
              <a:t> </a:t>
            </a:r>
            <a:r>
              <a:rPr lang="de-DE" sz="2400" b="1" i="1" dirty="0" err="1" smtClean="0">
                <a:solidFill>
                  <a:schemeClr val="tx1"/>
                </a:solidFill>
              </a:rPr>
              <a:t>for</a:t>
            </a:r>
            <a:r>
              <a:rPr lang="de-DE" sz="2400" b="1" i="1" dirty="0" smtClean="0">
                <a:solidFill>
                  <a:schemeClr val="tx1"/>
                </a:solidFill>
              </a:rPr>
              <a:t> </a:t>
            </a:r>
            <a:r>
              <a:rPr lang="de-DE" sz="2400" b="1" i="1" dirty="0" err="1" smtClean="0">
                <a:solidFill>
                  <a:schemeClr val="tx1"/>
                </a:solidFill>
              </a:rPr>
              <a:t>communication</a:t>
            </a:r>
            <a:r>
              <a:rPr lang="de-DE" sz="2400" b="1" i="1" dirty="0" smtClean="0">
                <a:solidFill>
                  <a:schemeClr val="tx1"/>
                </a:solidFill>
              </a:rPr>
              <a:t> </a:t>
            </a:r>
            <a:r>
              <a:rPr lang="de-DE" sz="2400" b="1" i="1" dirty="0" err="1" smtClean="0">
                <a:solidFill>
                  <a:schemeClr val="tx1"/>
                </a:solidFill>
              </a:rPr>
              <a:t>failure</a:t>
            </a:r>
            <a:r>
              <a:rPr lang="de-DE" sz="2400" b="1" i="1" dirty="0" smtClean="0">
                <a:solidFill>
                  <a:schemeClr val="tx1"/>
                </a:solidFill>
              </a:rPr>
              <a:t> </a:t>
            </a:r>
            <a:r>
              <a:rPr lang="de-DE" sz="2400" b="1" i="1" dirty="0" err="1" smtClean="0">
                <a:solidFill>
                  <a:schemeClr val="tx1"/>
                </a:solidFill>
              </a:rPr>
              <a:t>situations</a:t>
            </a:r>
            <a:r>
              <a:rPr lang="de-DE" sz="2400" b="1" i="1" dirty="0" smtClean="0">
                <a:solidFill>
                  <a:schemeClr val="tx1"/>
                </a:solidFill>
              </a:rPr>
              <a:t> (COMLOSS)</a:t>
            </a:r>
          </a:p>
        </p:txBody>
      </p:sp>
    </p:spTree>
    <p:extLst>
      <p:ext uri="{BB962C8B-B14F-4D97-AF65-F5344CB8AC3E}">
        <p14:creationId xmlns:p14="http://schemas.microsoft.com/office/powerpoint/2010/main" val="1098059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120385"/>
            <a:ext cx="8136904" cy="642938"/>
          </a:xfrm>
        </p:spPr>
        <p:txBody>
          <a:bodyPr/>
          <a:lstStyle/>
          <a:p>
            <a:pPr algn="l" eaLnBrk="1" hangingPunct="1"/>
            <a:r>
              <a:rPr lang="en-GB" dirty="0" smtClean="0">
                <a:solidFill>
                  <a:schemeClr val="tx1"/>
                </a:solidFill>
              </a:rPr>
              <a:t>Resilience - Navigation</a:t>
            </a:r>
            <a:endParaRPr lang="en-GB" b="1" dirty="0" smtClean="0">
              <a:solidFill>
                <a:schemeClr val="tx1"/>
              </a:solidFill>
            </a:endParaRP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0438" y="1424703"/>
            <a:ext cx="2769751" cy="1649348"/>
          </a:xfrm>
          <a:prstGeom prst="rect">
            <a:avLst/>
          </a:prstGeom>
        </p:spPr>
      </p:pic>
      <p:sp>
        <p:nvSpPr>
          <p:cNvPr id="4" name="Textfeld 3"/>
          <p:cNvSpPr txBox="1"/>
          <p:nvPr/>
        </p:nvSpPr>
        <p:spPr>
          <a:xfrm>
            <a:off x="755576" y="1196752"/>
            <a:ext cx="5112568" cy="1200329"/>
          </a:xfrm>
          <a:prstGeom prst="rect">
            <a:avLst/>
          </a:prstGeom>
          <a:noFill/>
        </p:spPr>
        <p:txBody>
          <a:bodyPr wrap="square" rtlCol="0">
            <a:spAutoFit/>
          </a:bodyPr>
          <a:lstStyle/>
          <a:p>
            <a:r>
              <a:rPr lang="de-DE" sz="2400" b="1" dirty="0" smtClean="0">
                <a:solidFill>
                  <a:schemeClr val="tx1"/>
                </a:solidFill>
              </a:rPr>
              <a:t>Technical</a:t>
            </a:r>
          </a:p>
          <a:p>
            <a:pPr marL="342900" indent="-342900">
              <a:buFont typeface="Arial" panose="020B0604020202020204" pitchFamily="34" charset="0"/>
              <a:buChar char="•"/>
            </a:pPr>
            <a:r>
              <a:rPr lang="de-DE" sz="2400" b="1" i="1" dirty="0" err="1" smtClean="0">
                <a:solidFill>
                  <a:schemeClr val="tx1"/>
                </a:solidFill>
              </a:rPr>
              <a:t>Diversity</a:t>
            </a:r>
            <a:r>
              <a:rPr lang="de-DE" sz="2400" b="1" i="1" dirty="0" smtClean="0">
                <a:solidFill>
                  <a:schemeClr val="tx1"/>
                </a:solidFill>
              </a:rPr>
              <a:t> of </a:t>
            </a:r>
            <a:r>
              <a:rPr lang="de-DE" sz="2400" b="1" i="1" dirty="0" err="1" smtClean="0">
                <a:solidFill>
                  <a:schemeClr val="tx1"/>
                </a:solidFill>
              </a:rPr>
              <a:t>sensors</a:t>
            </a:r>
            <a:r>
              <a:rPr lang="de-DE" sz="2400" b="1" i="1" dirty="0" smtClean="0">
                <a:solidFill>
                  <a:schemeClr val="tx1"/>
                </a:solidFill>
              </a:rPr>
              <a:t> (</a:t>
            </a:r>
            <a:r>
              <a:rPr lang="de-DE" sz="2400" b="1" i="1" dirty="0" err="1" smtClean="0">
                <a:solidFill>
                  <a:schemeClr val="tx1"/>
                </a:solidFill>
              </a:rPr>
              <a:t>ground</a:t>
            </a:r>
            <a:r>
              <a:rPr lang="de-DE" sz="2400" b="1" i="1" dirty="0" smtClean="0">
                <a:solidFill>
                  <a:schemeClr val="tx1"/>
                </a:solidFill>
              </a:rPr>
              <a:t> &amp; </a:t>
            </a:r>
            <a:r>
              <a:rPr lang="de-DE" sz="2400" b="1" i="1" dirty="0" err="1" smtClean="0">
                <a:solidFill>
                  <a:schemeClr val="tx1"/>
                </a:solidFill>
              </a:rPr>
              <a:t>space</a:t>
            </a:r>
            <a:r>
              <a:rPr lang="de-DE" sz="2400" b="1" i="1" dirty="0" smtClean="0">
                <a:solidFill>
                  <a:schemeClr val="tx1"/>
                </a:solidFill>
              </a:rPr>
              <a:t> </a:t>
            </a:r>
            <a:r>
              <a:rPr lang="de-DE" sz="2400" b="1" i="1" dirty="0" err="1" smtClean="0">
                <a:solidFill>
                  <a:schemeClr val="tx1"/>
                </a:solidFill>
              </a:rPr>
              <a:t>based</a:t>
            </a:r>
            <a:r>
              <a:rPr lang="de-DE" sz="2400" b="1" i="1" dirty="0" smtClean="0">
                <a:solidFill>
                  <a:schemeClr val="tx1"/>
                </a:solidFill>
              </a:rPr>
              <a:t>)</a:t>
            </a:r>
          </a:p>
        </p:txBody>
      </p:sp>
    </p:spTree>
    <p:extLst>
      <p:ext uri="{BB962C8B-B14F-4D97-AF65-F5344CB8AC3E}">
        <p14:creationId xmlns:p14="http://schemas.microsoft.com/office/powerpoint/2010/main" val="26415891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120385"/>
            <a:ext cx="8136904" cy="642938"/>
          </a:xfrm>
        </p:spPr>
        <p:txBody>
          <a:bodyPr/>
          <a:lstStyle/>
          <a:p>
            <a:pPr algn="l" eaLnBrk="1" hangingPunct="1"/>
            <a:r>
              <a:rPr lang="en-GB" dirty="0" smtClean="0">
                <a:solidFill>
                  <a:schemeClr val="tx1"/>
                </a:solidFill>
              </a:rPr>
              <a:t>Resilience </a:t>
            </a:r>
            <a:r>
              <a:rPr lang="en-GB" dirty="0" smtClean="0">
                <a:solidFill>
                  <a:schemeClr val="tx1"/>
                </a:solidFill>
              </a:rPr>
              <a:t>- Surveillance</a:t>
            </a:r>
            <a:endParaRPr lang="en-GB" b="1" dirty="0" smtClean="0">
              <a:solidFill>
                <a:schemeClr val="tx1"/>
              </a:solidFill>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9066" y="3753874"/>
            <a:ext cx="1911186" cy="2862606"/>
          </a:xfrm>
          <a:prstGeom prst="rect">
            <a:avLst/>
          </a:prstGeom>
        </p:spPr>
      </p:pic>
      <p:sp>
        <p:nvSpPr>
          <p:cNvPr id="5" name="Textfeld 4"/>
          <p:cNvSpPr txBox="1"/>
          <p:nvPr/>
        </p:nvSpPr>
        <p:spPr>
          <a:xfrm>
            <a:off x="3419872" y="1039848"/>
            <a:ext cx="5112568" cy="1200329"/>
          </a:xfrm>
          <a:prstGeom prst="rect">
            <a:avLst/>
          </a:prstGeom>
          <a:noFill/>
        </p:spPr>
        <p:txBody>
          <a:bodyPr wrap="square" rtlCol="0">
            <a:spAutoFit/>
          </a:bodyPr>
          <a:lstStyle/>
          <a:p>
            <a:r>
              <a:rPr lang="de-DE" sz="2400" b="1" dirty="0" smtClean="0">
                <a:solidFill>
                  <a:schemeClr val="tx1"/>
                </a:solidFill>
              </a:rPr>
              <a:t>Technical</a:t>
            </a:r>
          </a:p>
          <a:p>
            <a:pPr marL="342900" indent="-342900">
              <a:buFont typeface="Arial" panose="020B0604020202020204" pitchFamily="34" charset="0"/>
              <a:buChar char="•"/>
            </a:pPr>
            <a:r>
              <a:rPr lang="de-DE" sz="2400" b="1" i="1" dirty="0" err="1" smtClean="0">
                <a:solidFill>
                  <a:schemeClr val="tx1"/>
                </a:solidFill>
              </a:rPr>
              <a:t>Overlapping</a:t>
            </a:r>
            <a:r>
              <a:rPr lang="de-DE" sz="2400" b="1" i="1" dirty="0" smtClean="0">
                <a:solidFill>
                  <a:schemeClr val="tx1"/>
                </a:solidFill>
              </a:rPr>
              <a:t> of Sensors</a:t>
            </a:r>
          </a:p>
          <a:p>
            <a:pPr marL="342900" indent="-342900">
              <a:buFont typeface="Arial" panose="020B0604020202020204" pitchFamily="34" charset="0"/>
              <a:buChar char="•"/>
            </a:pPr>
            <a:r>
              <a:rPr lang="de-DE" sz="2400" b="1" i="1" dirty="0" err="1" smtClean="0">
                <a:solidFill>
                  <a:schemeClr val="tx1"/>
                </a:solidFill>
              </a:rPr>
              <a:t>Meshing</a:t>
            </a:r>
            <a:r>
              <a:rPr lang="de-DE" sz="2400" b="1" i="1" dirty="0" smtClean="0">
                <a:solidFill>
                  <a:schemeClr val="tx1"/>
                </a:solidFill>
              </a:rPr>
              <a:t> of </a:t>
            </a:r>
            <a:r>
              <a:rPr lang="de-DE" sz="2400" b="1" i="1" dirty="0" err="1" smtClean="0">
                <a:solidFill>
                  <a:schemeClr val="tx1"/>
                </a:solidFill>
              </a:rPr>
              <a:t>sensor</a:t>
            </a:r>
            <a:r>
              <a:rPr lang="de-DE" sz="2400" b="1" i="1" dirty="0">
                <a:solidFill>
                  <a:schemeClr val="tx1"/>
                </a:solidFill>
              </a:rPr>
              <a:t> </a:t>
            </a:r>
            <a:r>
              <a:rPr lang="de-DE" sz="2400" b="1" i="1" dirty="0" err="1" smtClean="0">
                <a:solidFill>
                  <a:schemeClr val="tx1"/>
                </a:solidFill>
              </a:rPr>
              <a:t>networking</a:t>
            </a:r>
            <a:endParaRPr lang="de-DE" sz="2400" b="1" i="1" dirty="0" smtClean="0">
              <a:solidFill>
                <a:schemeClr val="tx1"/>
              </a:solidFill>
            </a:endParaRPr>
          </a:p>
        </p:txBody>
      </p:sp>
      <p:sp>
        <p:nvSpPr>
          <p:cNvPr id="6" name="Textfeld 5"/>
          <p:cNvSpPr txBox="1"/>
          <p:nvPr/>
        </p:nvSpPr>
        <p:spPr>
          <a:xfrm>
            <a:off x="611560" y="2516703"/>
            <a:ext cx="5112568" cy="1938992"/>
          </a:xfrm>
          <a:prstGeom prst="rect">
            <a:avLst/>
          </a:prstGeom>
          <a:noFill/>
        </p:spPr>
        <p:txBody>
          <a:bodyPr wrap="square" rtlCol="0">
            <a:spAutoFit/>
          </a:bodyPr>
          <a:lstStyle/>
          <a:p>
            <a:r>
              <a:rPr lang="de-DE" sz="2400" b="1" dirty="0" smtClean="0">
                <a:solidFill>
                  <a:schemeClr val="tx1"/>
                </a:solidFill>
              </a:rPr>
              <a:t>Organisational</a:t>
            </a:r>
          </a:p>
          <a:p>
            <a:pPr marL="342900" indent="-342900">
              <a:buFont typeface="Arial" panose="020B0604020202020204" pitchFamily="34" charset="0"/>
              <a:buChar char="•"/>
            </a:pPr>
            <a:r>
              <a:rPr lang="de-DE" sz="2400" b="1" i="1" dirty="0" err="1" smtClean="0">
                <a:solidFill>
                  <a:schemeClr val="tx1"/>
                </a:solidFill>
              </a:rPr>
              <a:t>Controlled</a:t>
            </a:r>
            <a:r>
              <a:rPr lang="de-DE" sz="2400" b="1" i="1" dirty="0" smtClean="0">
                <a:solidFill>
                  <a:schemeClr val="tx1"/>
                </a:solidFill>
              </a:rPr>
              <a:t> </a:t>
            </a:r>
            <a:r>
              <a:rPr lang="de-DE" sz="2400" b="1" i="1" dirty="0" err="1" smtClean="0">
                <a:solidFill>
                  <a:schemeClr val="tx1"/>
                </a:solidFill>
              </a:rPr>
              <a:t>reduction</a:t>
            </a:r>
            <a:r>
              <a:rPr lang="de-DE" sz="2400" b="1" i="1" dirty="0" smtClean="0">
                <a:solidFill>
                  <a:schemeClr val="tx1"/>
                </a:solidFill>
              </a:rPr>
              <a:t> of </a:t>
            </a:r>
            <a:r>
              <a:rPr lang="de-DE" sz="2400" b="1" i="1" dirty="0" err="1" smtClean="0">
                <a:solidFill>
                  <a:schemeClr val="tx1"/>
                </a:solidFill>
              </a:rPr>
              <a:t>service</a:t>
            </a:r>
            <a:endParaRPr lang="de-DE" sz="2400" b="1" i="1" dirty="0" smtClean="0">
              <a:solidFill>
                <a:schemeClr val="tx1"/>
              </a:solidFill>
            </a:endParaRPr>
          </a:p>
          <a:p>
            <a:pPr marL="342900" indent="-342900">
              <a:buFont typeface="Arial" panose="020B0604020202020204" pitchFamily="34" charset="0"/>
              <a:buChar char="•"/>
            </a:pPr>
            <a:r>
              <a:rPr lang="de-DE" sz="2400" b="1" i="1" dirty="0" err="1" smtClean="0">
                <a:solidFill>
                  <a:schemeClr val="tx1"/>
                </a:solidFill>
              </a:rPr>
              <a:t>Airspace</a:t>
            </a:r>
            <a:r>
              <a:rPr lang="de-DE" sz="2400" b="1" i="1" dirty="0" smtClean="0">
                <a:solidFill>
                  <a:schemeClr val="tx1"/>
                </a:solidFill>
              </a:rPr>
              <a:t> </a:t>
            </a:r>
            <a:r>
              <a:rPr lang="de-DE" sz="2400" b="1" i="1" dirty="0" err="1" smtClean="0">
                <a:solidFill>
                  <a:schemeClr val="tx1"/>
                </a:solidFill>
              </a:rPr>
              <a:t>capacity</a:t>
            </a:r>
            <a:r>
              <a:rPr lang="de-DE" sz="2400" b="1" i="1" dirty="0" smtClean="0">
                <a:solidFill>
                  <a:schemeClr val="tx1"/>
                </a:solidFill>
              </a:rPr>
              <a:t> </a:t>
            </a:r>
            <a:r>
              <a:rPr lang="de-DE" sz="2400" b="1" i="1" dirty="0" err="1" smtClean="0">
                <a:solidFill>
                  <a:schemeClr val="tx1"/>
                </a:solidFill>
              </a:rPr>
              <a:t>reduction</a:t>
            </a:r>
            <a:endParaRPr lang="de-DE" sz="2400" b="1" i="1" dirty="0" smtClean="0">
              <a:solidFill>
                <a:schemeClr val="tx1"/>
              </a:solidFill>
            </a:endParaRPr>
          </a:p>
          <a:p>
            <a:pPr marL="342900" indent="-342900">
              <a:buFont typeface="Arial" panose="020B0604020202020204" pitchFamily="34" charset="0"/>
              <a:buChar char="•"/>
            </a:pPr>
            <a:r>
              <a:rPr lang="de-DE" sz="2400" b="1" i="1" dirty="0" err="1" smtClean="0">
                <a:solidFill>
                  <a:schemeClr val="tx1"/>
                </a:solidFill>
              </a:rPr>
              <a:t>Adjustment</a:t>
            </a:r>
            <a:r>
              <a:rPr lang="de-DE" sz="2400" b="1" i="1" dirty="0" smtClean="0">
                <a:solidFill>
                  <a:schemeClr val="tx1"/>
                </a:solidFill>
              </a:rPr>
              <a:t> of </a:t>
            </a:r>
            <a:r>
              <a:rPr lang="de-DE" sz="2400" b="1" i="1" dirty="0" err="1" smtClean="0">
                <a:solidFill>
                  <a:schemeClr val="tx1"/>
                </a:solidFill>
              </a:rPr>
              <a:t>maintenance</a:t>
            </a:r>
            <a:r>
              <a:rPr lang="de-DE" sz="2400" b="1" i="1" dirty="0" smtClean="0">
                <a:solidFill>
                  <a:schemeClr val="tx1"/>
                </a:solidFill>
              </a:rPr>
              <a:t> </a:t>
            </a:r>
            <a:r>
              <a:rPr lang="de-DE" sz="2400" b="1" i="1" dirty="0" err="1" smtClean="0">
                <a:solidFill>
                  <a:schemeClr val="tx1"/>
                </a:solidFill>
              </a:rPr>
              <a:t>schedules</a:t>
            </a:r>
            <a:endParaRPr lang="de-DE" sz="2400" b="1" i="1" dirty="0" smtClean="0">
              <a:solidFill>
                <a:schemeClr val="tx1"/>
              </a:solidFill>
            </a:endParaRPr>
          </a:p>
        </p:txBody>
      </p:sp>
    </p:spTree>
    <p:extLst>
      <p:ext uri="{BB962C8B-B14F-4D97-AF65-F5344CB8AC3E}">
        <p14:creationId xmlns:p14="http://schemas.microsoft.com/office/powerpoint/2010/main" val="15551802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120385"/>
            <a:ext cx="8136904" cy="642938"/>
          </a:xfrm>
        </p:spPr>
        <p:txBody>
          <a:bodyPr/>
          <a:lstStyle/>
          <a:p>
            <a:pPr algn="l" eaLnBrk="1" hangingPunct="1"/>
            <a:r>
              <a:rPr lang="en-GB" dirty="0" smtClean="0">
                <a:solidFill>
                  <a:schemeClr val="tx1"/>
                </a:solidFill>
              </a:rPr>
              <a:t>Resilience </a:t>
            </a:r>
            <a:r>
              <a:rPr lang="en-GB" dirty="0" smtClean="0">
                <a:solidFill>
                  <a:schemeClr val="tx1"/>
                </a:solidFill>
              </a:rPr>
              <a:t>– Command &amp; Control</a:t>
            </a:r>
            <a:endParaRPr lang="en-GB" b="1" dirty="0" smtClean="0">
              <a:solidFill>
                <a:schemeClr val="tx1"/>
              </a:solidFill>
            </a:endParaRP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866126"/>
            <a:ext cx="1423322" cy="2131876"/>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9712" y="4662800"/>
            <a:ext cx="2941987" cy="1751913"/>
          </a:xfrm>
          <a:prstGeom prst="rect">
            <a:avLst/>
          </a:prstGeom>
        </p:spPr>
      </p:pic>
      <p:pic>
        <p:nvPicPr>
          <p:cNvPr id="11" name="Grafik 10"/>
          <p:cNvPicPr>
            <a:picLocks noChangeAspect="1"/>
          </p:cNvPicPr>
          <p:nvPr/>
        </p:nvPicPr>
        <p:blipFill>
          <a:blip r:embed="rId5"/>
          <a:stretch>
            <a:fillRect/>
          </a:stretch>
        </p:blipFill>
        <p:spPr>
          <a:xfrm>
            <a:off x="2987824" y="1052736"/>
            <a:ext cx="2926500" cy="1003372"/>
          </a:xfrm>
          <a:prstGeom prst="rect">
            <a:avLst/>
          </a:prstGeom>
        </p:spPr>
      </p:pic>
      <p:sp>
        <p:nvSpPr>
          <p:cNvPr id="2" name="Textfeld 1"/>
          <p:cNvSpPr txBox="1"/>
          <p:nvPr/>
        </p:nvSpPr>
        <p:spPr>
          <a:xfrm>
            <a:off x="395536" y="2852936"/>
            <a:ext cx="3456384" cy="1569660"/>
          </a:xfrm>
          <a:prstGeom prst="rect">
            <a:avLst/>
          </a:prstGeom>
          <a:noFill/>
        </p:spPr>
        <p:txBody>
          <a:bodyPr wrap="square" rtlCol="0">
            <a:spAutoFit/>
          </a:bodyPr>
          <a:lstStyle/>
          <a:p>
            <a:r>
              <a:rPr lang="de-DE" sz="2400" b="1" dirty="0" smtClean="0">
                <a:solidFill>
                  <a:schemeClr val="tx1"/>
                </a:solidFill>
              </a:rPr>
              <a:t>Technical</a:t>
            </a:r>
          </a:p>
          <a:p>
            <a:pPr marL="342900" indent="-342900">
              <a:buFont typeface="Arial" panose="020B0604020202020204" pitchFamily="34" charset="0"/>
              <a:buChar char="•"/>
            </a:pPr>
            <a:r>
              <a:rPr lang="de-DE" sz="2400" b="1" i="1" dirty="0" smtClean="0">
                <a:solidFill>
                  <a:schemeClr val="tx1"/>
                </a:solidFill>
              </a:rPr>
              <a:t>Fall-Back-Systems</a:t>
            </a:r>
          </a:p>
          <a:p>
            <a:pPr marL="342900" indent="-342900">
              <a:buFont typeface="Arial" panose="020B0604020202020204" pitchFamily="34" charset="0"/>
              <a:buChar char="•"/>
            </a:pPr>
            <a:r>
              <a:rPr lang="de-DE" sz="2400" b="1" i="1" dirty="0" err="1" smtClean="0">
                <a:solidFill>
                  <a:schemeClr val="tx1"/>
                </a:solidFill>
              </a:rPr>
              <a:t>Aiding-Failing</a:t>
            </a:r>
            <a:r>
              <a:rPr lang="de-DE" sz="2400" b="1" i="1" dirty="0" smtClean="0">
                <a:solidFill>
                  <a:schemeClr val="tx1"/>
                </a:solidFill>
              </a:rPr>
              <a:t> </a:t>
            </a:r>
            <a:r>
              <a:rPr lang="de-DE" sz="2400" b="1" i="1" dirty="0" err="1" smtClean="0">
                <a:solidFill>
                  <a:schemeClr val="tx1"/>
                </a:solidFill>
              </a:rPr>
              <a:t>units</a:t>
            </a:r>
            <a:endParaRPr lang="de-DE" sz="2400" b="1" i="1" dirty="0" smtClean="0">
              <a:solidFill>
                <a:schemeClr val="tx1"/>
              </a:solidFill>
            </a:endParaRPr>
          </a:p>
          <a:p>
            <a:pPr marL="342900" indent="-342900">
              <a:buFont typeface="Arial" panose="020B0604020202020204" pitchFamily="34" charset="0"/>
              <a:buChar char="•"/>
            </a:pPr>
            <a:r>
              <a:rPr lang="de-DE" sz="2400" b="1" i="1" dirty="0" err="1" smtClean="0">
                <a:solidFill>
                  <a:schemeClr val="tx1"/>
                </a:solidFill>
              </a:rPr>
              <a:t>Safety</a:t>
            </a:r>
            <a:r>
              <a:rPr lang="de-DE" sz="2400" b="1" i="1" dirty="0" smtClean="0">
                <a:solidFill>
                  <a:schemeClr val="tx1"/>
                </a:solidFill>
              </a:rPr>
              <a:t> Nets</a:t>
            </a:r>
            <a:endParaRPr lang="de-DE" sz="2400" b="1" i="1" dirty="0">
              <a:solidFill>
                <a:schemeClr val="tx1"/>
              </a:solidFill>
            </a:endParaRPr>
          </a:p>
        </p:txBody>
      </p:sp>
      <p:sp>
        <p:nvSpPr>
          <p:cNvPr id="8" name="Textfeld 7"/>
          <p:cNvSpPr txBox="1"/>
          <p:nvPr/>
        </p:nvSpPr>
        <p:spPr>
          <a:xfrm>
            <a:off x="5652120" y="2852936"/>
            <a:ext cx="3456384" cy="1938992"/>
          </a:xfrm>
          <a:prstGeom prst="rect">
            <a:avLst/>
          </a:prstGeom>
          <a:noFill/>
        </p:spPr>
        <p:txBody>
          <a:bodyPr wrap="square" rtlCol="0">
            <a:spAutoFit/>
          </a:bodyPr>
          <a:lstStyle/>
          <a:p>
            <a:r>
              <a:rPr lang="de-DE" sz="2400" b="1" dirty="0" smtClean="0">
                <a:solidFill>
                  <a:schemeClr val="tx1"/>
                </a:solidFill>
              </a:rPr>
              <a:t>Organisational</a:t>
            </a:r>
          </a:p>
          <a:p>
            <a:pPr marL="342900" indent="-342900">
              <a:buFont typeface="Arial" panose="020B0604020202020204" pitchFamily="34" charset="0"/>
              <a:buChar char="•"/>
            </a:pPr>
            <a:r>
              <a:rPr lang="de-DE" sz="2400" b="1" i="1" dirty="0" err="1" smtClean="0">
                <a:solidFill>
                  <a:schemeClr val="tx1"/>
                </a:solidFill>
              </a:rPr>
              <a:t>Capacity</a:t>
            </a:r>
            <a:r>
              <a:rPr lang="de-DE" sz="2400" b="1" i="1" dirty="0" smtClean="0">
                <a:solidFill>
                  <a:schemeClr val="tx1"/>
                </a:solidFill>
              </a:rPr>
              <a:t> </a:t>
            </a:r>
            <a:r>
              <a:rPr lang="de-DE" sz="2400" b="1" i="1" dirty="0" err="1" smtClean="0">
                <a:solidFill>
                  <a:schemeClr val="tx1"/>
                </a:solidFill>
              </a:rPr>
              <a:t>reduction</a:t>
            </a:r>
            <a:endParaRPr lang="de-DE" sz="2400" b="1" i="1" dirty="0" smtClean="0">
              <a:solidFill>
                <a:schemeClr val="tx1"/>
              </a:solidFill>
            </a:endParaRPr>
          </a:p>
          <a:p>
            <a:pPr marL="342900" indent="-342900">
              <a:buFont typeface="Arial" panose="020B0604020202020204" pitchFamily="34" charset="0"/>
              <a:buChar char="•"/>
            </a:pPr>
            <a:r>
              <a:rPr lang="de-DE" sz="2400" b="1" i="1" dirty="0" smtClean="0">
                <a:solidFill>
                  <a:schemeClr val="tx1"/>
                </a:solidFill>
              </a:rPr>
              <a:t>Organisational </a:t>
            </a:r>
            <a:r>
              <a:rPr lang="de-DE" sz="2400" b="1" i="1" dirty="0" err="1" smtClean="0">
                <a:solidFill>
                  <a:schemeClr val="tx1"/>
                </a:solidFill>
              </a:rPr>
              <a:t>Fallback</a:t>
            </a:r>
            <a:endParaRPr lang="de-DE" sz="2400" b="1" i="1" dirty="0" smtClean="0">
              <a:solidFill>
                <a:schemeClr val="tx1"/>
              </a:solidFill>
            </a:endParaRPr>
          </a:p>
          <a:p>
            <a:pPr marL="342900" indent="-342900">
              <a:buFont typeface="Arial" panose="020B0604020202020204" pitchFamily="34" charset="0"/>
              <a:buChar char="•"/>
            </a:pPr>
            <a:r>
              <a:rPr lang="de-DE" sz="2400" b="1" i="1" dirty="0" err="1" smtClean="0">
                <a:solidFill>
                  <a:schemeClr val="tx1"/>
                </a:solidFill>
              </a:rPr>
              <a:t>Crisis</a:t>
            </a:r>
            <a:r>
              <a:rPr lang="de-DE" sz="2400" b="1" i="1" dirty="0" smtClean="0">
                <a:solidFill>
                  <a:schemeClr val="tx1"/>
                </a:solidFill>
              </a:rPr>
              <a:t> </a:t>
            </a:r>
            <a:r>
              <a:rPr lang="de-DE" sz="2400" b="1" i="1" dirty="0" err="1" smtClean="0">
                <a:solidFill>
                  <a:schemeClr val="tx1"/>
                </a:solidFill>
              </a:rPr>
              <a:t>management</a:t>
            </a:r>
            <a:endParaRPr lang="de-DE" sz="2400" b="1" i="1" dirty="0">
              <a:solidFill>
                <a:schemeClr val="tx1"/>
              </a:solidFill>
            </a:endParaRPr>
          </a:p>
        </p:txBody>
      </p:sp>
      <p:sp>
        <p:nvSpPr>
          <p:cNvPr id="9" name="Textfeld 8"/>
          <p:cNvSpPr txBox="1"/>
          <p:nvPr/>
        </p:nvSpPr>
        <p:spPr>
          <a:xfrm>
            <a:off x="5364088" y="4878452"/>
            <a:ext cx="3456384" cy="1938992"/>
          </a:xfrm>
          <a:prstGeom prst="rect">
            <a:avLst/>
          </a:prstGeom>
          <a:noFill/>
        </p:spPr>
        <p:txBody>
          <a:bodyPr wrap="square" rtlCol="0">
            <a:spAutoFit/>
          </a:bodyPr>
          <a:lstStyle/>
          <a:p>
            <a:r>
              <a:rPr lang="de-DE" sz="2400" b="1" dirty="0" err="1" smtClean="0">
                <a:solidFill>
                  <a:schemeClr val="tx1"/>
                </a:solidFill>
              </a:rPr>
              <a:t>Humans</a:t>
            </a:r>
            <a:endParaRPr lang="de-DE" sz="2400" b="1" dirty="0" smtClean="0">
              <a:solidFill>
                <a:schemeClr val="tx1"/>
              </a:solidFill>
            </a:endParaRPr>
          </a:p>
          <a:p>
            <a:pPr marL="342900" indent="-342900">
              <a:buFont typeface="Arial" panose="020B0604020202020204" pitchFamily="34" charset="0"/>
              <a:buChar char="•"/>
            </a:pPr>
            <a:r>
              <a:rPr lang="de-DE" sz="2400" b="1" i="1" dirty="0" smtClean="0">
                <a:solidFill>
                  <a:schemeClr val="tx1"/>
                </a:solidFill>
              </a:rPr>
              <a:t>Emergency &amp; </a:t>
            </a:r>
            <a:r>
              <a:rPr lang="de-DE" sz="2400" b="1" i="1" dirty="0" err="1" smtClean="0">
                <a:solidFill>
                  <a:schemeClr val="tx1"/>
                </a:solidFill>
              </a:rPr>
              <a:t>crisis</a:t>
            </a:r>
            <a:r>
              <a:rPr lang="de-DE" sz="2400" b="1" i="1" dirty="0" smtClean="0">
                <a:solidFill>
                  <a:schemeClr val="tx1"/>
                </a:solidFill>
              </a:rPr>
              <a:t> management-training</a:t>
            </a:r>
          </a:p>
          <a:p>
            <a:pPr marL="342900" indent="-342900">
              <a:buFont typeface="Arial" panose="020B0604020202020204" pitchFamily="34" charset="0"/>
              <a:buChar char="•"/>
            </a:pPr>
            <a:r>
              <a:rPr lang="de-DE" sz="2400" b="1" i="1" dirty="0" err="1" smtClean="0">
                <a:solidFill>
                  <a:schemeClr val="tx1"/>
                </a:solidFill>
              </a:rPr>
              <a:t>Staff</a:t>
            </a:r>
            <a:r>
              <a:rPr lang="de-DE" sz="2400" b="1" i="1" dirty="0" smtClean="0">
                <a:solidFill>
                  <a:schemeClr val="tx1"/>
                </a:solidFill>
              </a:rPr>
              <a:t> </a:t>
            </a:r>
            <a:r>
              <a:rPr lang="de-DE" sz="2400" b="1" i="1" dirty="0" err="1" smtClean="0">
                <a:solidFill>
                  <a:schemeClr val="tx1"/>
                </a:solidFill>
              </a:rPr>
              <a:t>management</a:t>
            </a:r>
            <a:endParaRPr lang="de-DE" sz="2400" b="1" i="1" dirty="0" smtClean="0">
              <a:solidFill>
                <a:schemeClr val="tx1"/>
              </a:solidFill>
            </a:endParaRPr>
          </a:p>
        </p:txBody>
      </p:sp>
      <p:sp>
        <p:nvSpPr>
          <p:cNvPr id="3" name="Textfeld 2"/>
          <p:cNvSpPr txBox="1"/>
          <p:nvPr/>
        </p:nvSpPr>
        <p:spPr>
          <a:xfrm>
            <a:off x="395536" y="2200124"/>
            <a:ext cx="8424936" cy="461665"/>
          </a:xfrm>
          <a:prstGeom prst="rect">
            <a:avLst/>
          </a:prstGeom>
          <a:noFill/>
        </p:spPr>
        <p:txBody>
          <a:bodyPr wrap="square" rtlCol="0">
            <a:spAutoFit/>
          </a:bodyPr>
          <a:lstStyle/>
          <a:p>
            <a:pPr algn="ctr"/>
            <a:r>
              <a:rPr lang="de-DE" sz="2400" b="1" dirty="0" smtClean="0">
                <a:solidFill>
                  <a:schemeClr val="tx1"/>
                </a:solidFill>
              </a:rPr>
              <a:t>COMMUNICATE – NAVIGATE - AVIATE</a:t>
            </a:r>
            <a:endParaRPr lang="de-DE" sz="2400" b="1" dirty="0">
              <a:solidFill>
                <a:schemeClr val="tx1"/>
              </a:solidFill>
            </a:endParaRPr>
          </a:p>
        </p:txBody>
      </p:sp>
    </p:spTree>
    <p:extLst>
      <p:ext uri="{BB962C8B-B14F-4D97-AF65-F5344CB8AC3E}">
        <p14:creationId xmlns:p14="http://schemas.microsoft.com/office/powerpoint/2010/main" val="1675065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dirty="0" smtClean="0"/>
              <a:t>ARIEL – An Air Traffic </a:t>
            </a:r>
            <a:r>
              <a:rPr lang="de-DE" dirty="0" err="1" smtClean="0"/>
              <a:t>Resilience</a:t>
            </a:r>
            <a:r>
              <a:rPr lang="de-DE" dirty="0" smtClean="0"/>
              <a:t> Project </a:t>
            </a:r>
            <a:endParaRPr lang="de-DE" dirty="0"/>
          </a:p>
        </p:txBody>
      </p:sp>
      <p:sp>
        <p:nvSpPr>
          <p:cNvPr id="7" name="Textfeld 6"/>
          <p:cNvSpPr txBox="1"/>
          <p:nvPr/>
        </p:nvSpPr>
        <p:spPr>
          <a:xfrm>
            <a:off x="971600" y="1196752"/>
            <a:ext cx="6768752" cy="738664"/>
          </a:xfrm>
          <a:prstGeom prst="rect">
            <a:avLst/>
          </a:prstGeom>
          <a:noFill/>
        </p:spPr>
        <p:txBody>
          <a:bodyPr wrap="square" rtlCol="0">
            <a:spAutoFit/>
          </a:bodyPr>
          <a:lstStyle/>
          <a:p>
            <a:pPr algn="ctr"/>
            <a:r>
              <a:rPr lang="en-US" sz="2400" dirty="0">
                <a:solidFill>
                  <a:schemeClr val="tx1"/>
                </a:solidFill>
              </a:rPr>
              <a:t>Coping with complexity in resilience</a:t>
            </a:r>
          </a:p>
          <a:p>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5" y="2729352"/>
            <a:ext cx="3145211" cy="2042118"/>
          </a:xfrm>
          <a:prstGeom prst="rect">
            <a:avLst/>
          </a:prstGeom>
        </p:spPr>
      </p:pic>
      <p:grpSp>
        <p:nvGrpSpPr>
          <p:cNvPr id="10" name="Gruppieren 9"/>
          <p:cNvGrpSpPr/>
          <p:nvPr/>
        </p:nvGrpSpPr>
        <p:grpSpPr>
          <a:xfrm>
            <a:off x="5384551" y="1700808"/>
            <a:ext cx="2715841" cy="2664296"/>
            <a:chOff x="5148064" y="1925717"/>
            <a:chExt cx="3507929" cy="3231475"/>
          </a:xfrm>
        </p:grpSpPr>
        <p:pic>
          <p:nvPicPr>
            <p:cNvPr id="13" name="Picture 5" descr="https://www.atmmasterplan.eu/architecture/assets/phases-of-flight-8d1650f9c522e9226b1588e065d2700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1925717"/>
              <a:ext cx="3507929" cy="679352"/>
            </a:xfrm>
            <a:prstGeom prst="rect">
              <a:avLst/>
            </a:prstGeom>
            <a:noFill/>
            <a:extLst>
              <a:ext uri="{909E8E84-426E-40DD-AFC4-6F175D3DCCD1}">
                <a14:hiddenFill xmlns:a14="http://schemas.microsoft.com/office/drawing/2010/main">
                  <a:solidFill>
                    <a:srgbClr val="FFFFFF"/>
                  </a:solidFill>
                </a14:hiddenFill>
              </a:ext>
            </a:extLst>
          </p:spPr>
        </p:pic>
        <p:pic>
          <p:nvPicPr>
            <p:cNvPr id="14" name="Grafik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455" y="2605069"/>
              <a:ext cx="3407791" cy="2552123"/>
            </a:xfrm>
            <a:prstGeom prst="rect">
              <a:avLst/>
            </a:prstGeom>
          </p:spPr>
        </p:pic>
      </p:grpSp>
      <p:sp>
        <p:nvSpPr>
          <p:cNvPr id="9" name="Textfeld 8"/>
          <p:cNvSpPr txBox="1"/>
          <p:nvPr/>
        </p:nvSpPr>
        <p:spPr>
          <a:xfrm>
            <a:off x="395535" y="4798893"/>
            <a:ext cx="3816425" cy="646331"/>
          </a:xfrm>
          <a:prstGeom prst="rect">
            <a:avLst/>
          </a:prstGeom>
          <a:noFill/>
        </p:spPr>
        <p:txBody>
          <a:bodyPr wrap="square" rtlCol="0">
            <a:spAutoFit/>
          </a:bodyPr>
          <a:lstStyle/>
          <a:p>
            <a:r>
              <a:rPr lang="en-US" b="1" dirty="0">
                <a:solidFill>
                  <a:schemeClr val="tx2"/>
                </a:solidFill>
              </a:rPr>
              <a:t>Structured Threat Information Expression (STIX™)</a:t>
            </a:r>
            <a:endParaRPr lang="de-DE" b="1" dirty="0">
              <a:solidFill>
                <a:schemeClr val="tx2"/>
              </a:solidFill>
            </a:endParaRPr>
          </a:p>
        </p:txBody>
      </p:sp>
      <p:pic>
        <p:nvPicPr>
          <p:cNvPr id="15" name="Grafik 14"/>
          <p:cNvPicPr>
            <a:picLocks noChangeAspect="1"/>
          </p:cNvPicPr>
          <p:nvPr/>
        </p:nvPicPr>
        <p:blipFill>
          <a:blip r:embed="rId6"/>
          <a:stretch>
            <a:fillRect/>
          </a:stretch>
        </p:blipFill>
        <p:spPr>
          <a:xfrm>
            <a:off x="5410402" y="4640006"/>
            <a:ext cx="2690933" cy="1990286"/>
          </a:xfrm>
          <a:prstGeom prst="rect">
            <a:avLst/>
          </a:prstGeom>
        </p:spPr>
      </p:pic>
    </p:spTree>
    <p:extLst>
      <p:ext uri="{BB962C8B-B14F-4D97-AF65-F5344CB8AC3E}">
        <p14:creationId xmlns:p14="http://schemas.microsoft.com/office/powerpoint/2010/main" val="417982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533651"/>
          </a:xfrm>
          <a:prstGeom prst="rect">
            <a:avLst/>
          </a:prstGeom>
        </p:spPr>
      </p:pic>
      <p:sp>
        <p:nvSpPr>
          <p:cNvPr id="2" name="Titel 1"/>
          <p:cNvSpPr>
            <a:spLocks noGrp="1"/>
          </p:cNvSpPr>
          <p:nvPr>
            <p:ph type="title"/>
          </p:nvPr>
        </p:nvSpPr>
        <p:spPr/>
        <p:txBody>
          <a:bodyPr/>
          <a:lstStyle/>
          <a:p>
            <a:pPr algn="l"/>
            <a:r>
              <a:rPr lang="de-DE" dirty="0" smtClean="0">
                <a:solidFill>
                  <a:schemeClr val="bg1"/>
                </a:solidFill>
              </a:rPr>
              <a:t>Outlook</a:t>
            </a:r>
            <a:r>
              <a:rPr lang="de-DE" dirty="0">
                <a:solidFill>
                  <a:schemeClr val="bg1"/>
                </a:solidFill>
              </a:rPr>
              <a:t>: </a:t>
            </a:r>
            <a:r>
              <a:rPr lang="de-DE" dirty="0" err="1">
                <a:solidFill>
                  <a:schemeClr val="bg1"/>
                </a:solidFill>
              </a:rPr>
              <a:t>Drones</a:t>
            </a:r>
            <a:r>
              <a:rPr lang="de-DE" dirty="0">
                <a:solidFill>
                  <a:schemeClr val="bg1"/>
                </a:solidFill>
              </a:rPr>
              <a:t> -</a:t>
            </a:r>
            <a:r>
              <a:rPr lang="de-DE" dirty="0" smtClean="0">
                <a:solidFill>
                  <a:schemeClr val="bg1"/>
                </a:solidFill>
              </a:rPr>
              <a:t> „</a:t>
            </a:r>
            <a:r>
              <a:rPr lang="de-DE" dirty="0" err="1" smtClean="0">
                <a:solidFill>
                  <a:schemeClr val="bg1"/>
                </a:solidFill>
              </a:rPr>
              <a:t>game</a:t>
            </a:r>
            <a:r>
              <a:rPr lang="de-DE" dirty="0" smtClean="0">
                <a:solidFill>
                  <a:schemeClr val="bg1"/>
                </a:solidFill>
              </a:rPr>
              <a:t> </a:t>
            </a:r>
            <a:r>
              <a:rPr lang="de-DE" dirty="0" err="1" smtClean="0">
                <a:solidFill>
                  <a:schemeClr val="bg1"/>
                </a:solidFill>
              </a:rPr>
              <a:t>changers</a:t>
            </a:r>
            <a:r>
              <a:rPr lang="de-DE" dirty="0" smtClean="0">
                <a:solidFill>
                  <a:schemeClr val="bg1"/>
                </a:solidFill>
              </a:rPr>
              <a:t>“?</a:t>
            </a:r>
            <a:endParaRPr lang="de-DE" dirty="0">
              <a:solidFill>
                <a:schemeClr val="bg1"/>
              </a:solidFill>
            </a:endParaRPr>
          </a:p>
        </p:txBody>
      </p:sp>
      <p:sp>
        <p:nvSpPr>
          <p:cNvPr id="3" name="Inhaltsplatzhalter 2"/>
          <p:cNvSpPr>
            <a:spLocks noGrp="1"/>
          </p:cNvSpPr>
          <p:nvPr>
            <p:ph idx="1"/>
          </p:nvPr>
        </p:nvSpPr>
        <p:spPr/>
        <p:txBody>
          <a:bodyPr/>
          <a:lstStyle/>
          <a:p>
            <a:pPr lvl="1">
              <a:buFont typeface="Arial" panose="020B0604020202020204" pitchFamily="34" charset="0"/>
              <a:buChar char="•"/>
            </a:pPr>
            <a:endParaRPr lang="de-DE" dirty="0" smtClean="0"/>
          </a:p>
          <a:p>
            <a:endParaRPr lang="de-DE" dirty="0"/>
          </a:p>
          <a:p>
            <a:endParaRPr lang="de-DE" dirty="0"/>
          </a:p>
        </p:txBody>
      </p:sp>
      <p:sp>
        <p:nvSpPr>
          <p:cNvPr id="4" name="Fußzeilenplatzhalter 3"/>
          <p:cNvSpPr>
            <a:spLocks noGrp="1"/>
          </p:cNvSpPr>
          <p:nvPr>
            <p:ph type="ftr" idx="10"/>
          </p:nvPr>
        </p:nvSpPr>
        <p:spPr/>
        <p:txBody>
          <a:bodyPr/>
          <a:lstStyle/>
          <a:p>
            <a:pPr>
              <a:defRPr/>
            </a:pPr>
            <a:r>
              <a:rPr lang="de-DE" dirty="0" smtClean="0"/>
              <a:t>ISPRA 2016</a:t>
            </a:r>
            <a:endParaRPr lang="de-DE" dirty="0"/>
          </a:p>
        </p:txBody>
      </p:sp>
      <p:sp>
        <p:nvSpPr>
          <p:cNvPr id="5" name="Foliennummernplatzhalter 4"/>
          <p:cNvSpPr>
            <a:spLocks noGrp="1"/>
          </p:cNvSpPr>
          <p:nvPr>
            <p:ph type="sldNum" idx="11"/>
          </p:nvPr>
        </p:nvSpPr>
        <p:spPr/>
        <p:txBody>
          <a:bodyPr/>
          <a:lstStyle/>
          <a:p>
            <a:pPr>
              <a:defRPr/>
            </a:pPr>
            <a:r>
              <a:rPr lang="de-DE" smtClean="0"/>
              <a:t>Page </a:t>
            </a:r>
            <a:fld id="{6BD8012C-64B3-44AA-9E1C-E1059287FA85}" type="slidenum">
              <a:rPr lang="de-DE" smtClean="0"/>
              <a:pPr>
                <a:defRPr/>
              </a:pPr>
              <a:t>15</a:t>
            </a:fld>
            <a:endParaRPr lang="de-DE"/>
          </a:p>
        </p:txBody>
      </p:sp>
      <p:sp>
        <p:nvSpPr>
          <p:cNvPr id="7" name="Textfeld 6"/>
          <p:cNvSpPr txBox="1"/>
          <p:nvPr/>
        </p:nvSpPr>
        <p:spPr>
          <a:xfrm>
            <a:off x="179512" y="4110752"/>
            <a:ext cx="8686800" cy="1384995"/>
          </a:xfrm>
          <a:prstGeom prst="rect">
            <a:avLst/>
          </a:prstGeom>
          <a:noFill/>
        </p:spPr>
        <p:txBody>
          <a:bodyPr wrap="square" rtlCol="0">
            <a:spAutoFit/>
          </a:bodyPr>
          <a:lstStyle/>
          <a:p>
            <a:pPr algn="ctr"/>
            <a:r>
              <a:rPr lang="de-DE" sz="4400" i="1" dirty="0" err="1" smtClean="0"/>
              <a:t>Is</a:t>
            </a:r>
            <a:r>
              <a:rPr lang="de-DE" sz="4400" i="1" dirty="0" smtClean="0"/>
              <a:t> </a:t>
            </a:r>
            <a:r>
              <a:rPr lang="de-DE" sz="4400" i="1" dirty="0" err="1" smtClean="0"/>
              <a:t>there</a:t>
            </a:r>
            <a:r>
              <a:rPr lang="de-DE" sz="4400" i="1" dirty="0" smtClean="0"/>
              <a:t> an </a:t>
            </a:r>
            <a:r>
              <a:rPr lang="de-DE" sz="4400" i="1" dirty="0" err="1"/>
              <a:t>e</a:t>
            </a:r>
            <a:r>
              <a:rPr lang="de-DE" sz="4400" i="1" dirty="0" err="1" smtClean="0"/>
              <a:t>thical</a:t>
            </a:r>
            <a:r>
              <a:rPr lang="de-DE" sz="4400" i="1" dirty="0" smtClean="0"/>
              <a:t> </a:t>
            </a:r>
            <a:r>
              <a:rPr lang="de-DE" sz="4400" i="1" dirty="0" err="1" smtClean="0"/>
              <a:t>dimension</a:t>
            </a:r>
            <a:r>
              <a:rPr lang="de-DE" sz="4400" i="1" dirty="0" smtClean="0"/>
              <a:t> of </a:t>
            </a:r>
            <a:r>
              <a:rPr lang="de-DE" sz="4000" i="1" dirty="0" err="1" smtClean="0"/>
              <a:t>resilience</a:t>
            </a:r>
            <a:r>
              <a:rPr lang="de-DE" sz="4000" i="1" dirty="0" smtClean="0"/>
              <a:t> ?</a:t>
            </a:r>
            <a:endParaRPr lang="de-DE" sz="4000" i="1" dirty="0"/>
          </a:p>
        </p:txBody>
      </p:sp>
    </p:spTree>
    <p:extLst>
      <p:ext uri="{BB962C8B-B14F-4D97-AF65-F5344CB8AC3E}">
        <p14:creationId xmlns:p14="http://schemas.microsoft.com/office/powerpoint/2010/main" val="99169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323528" y="2204864"/>
            <a:ext cx="8280920" cy="646331"/>
          </a:xfrm>
          <a:prstGeom prst="rect">
            <a:avLst/>
          </a:prstGeom>
          <a:noFill/>
        </p:spPr>
        <p:txBody>
          <a:bodyPr wrap="square" rtlCol="0">
            <a:spAutoFit/>
          </a:bodyPr>
          <a:lstStyle/>
          <a:p>
            <a:r>
              <a:rPr lang="de-DE" sz="3600" b="1" i="1" dirty="0" err="1" smtClean="0">
                <a:solidFill>
                  <a:schemeClr val="tx2"/>
                </a:solidFill>
              </a:rPr>
              <a:t>There</a:t>
            </a:r>
            <a:r>
              <a:rPr lang="de-DE" sz="3600" b="1" i="1" dirty="0" smtClean="0">
                <a:solidFill>
                  <a:schemeClr val="tx2"/>
                </a:solidFill>
              </a:rPr>
              <a:t> </a:t>
            </a:r>
            <a:r>
              <a:rPr lang="de-DE" sz="3600" b="1" i="1" dirty="0" err="1" smtClean="0">
                <a:solidFill>
                  <a:schemeClr val="tx2"/>
                </a:solidFill>
              </a:rPr>
              <a:t>is</a:t>
            </a:r>
            <a:r>
              <a:rPr lang="de-DE" sz="3600" b="1" i="1" dirty="0" smtClean="0">
                <a:solidFill>
                  <a:schemeClr val="tx2"/>
                </a:solidFill>
              </a:rPr>
              <a:t> </a:t>
            </a:r>
            <a:r>
              <a:rPr lang="de-DE" sz="3600" b="1" i="1" dirty="0" err="1" smtClean="0">
                <a:solidFill>
                  <a:schemeClr val="tx2"/>
                </a:solidFill>
              </a:rPr>
              <a:t>nothing</a:t>
            </a:r>
            <a:r>
              <a:rPr lang="de-DE" sz="3600" b="1" i="1" dirty="0" smtClean="0">
                <a:solidFill>
                  <a:schemeClr val="tx2"/>
                </a:solidFill>
              </a:rPr>
              <a:t> </a:t>
            </a:r>
            <a:r>
              <a:rPr lang="de-DE" sz="3600" b="1" i="1" dirty="0" err="1" smtClean="0">
                <a:solidFill>
                  <a:schemeClr val="tx2"/>
                </a:solidFill>
              </a:rPr>
              <a:t>new</a:t>
            </a:r>
            <a:r>
              <a:rPr lang="de-DE" sz="3600" b="1" i="1" dirty="0" smtClean="0">
                <a:solidFill>
                  <a:schemeClr val="tx2"/>
                </a:solidFill>
              </a:rPr>
              <a:t> </a:t>
            </a:r>
            <a:r>
              <a:rPr lang="de-DE" sz="3600" b="1" i="1" dirty="0" err="1" smtClean="0">
                <a:solidFill>
                  <a:schemeClr val="tx2"/>
                </a:solidFill>
              </a:rPr>
              <a:t>under</a:t>
            </a:r>
            <a:r>
              <a:rPr lang="de-DE" sz="3600" b="1" i="1" dirty="0" smtClean="0">
                <a:solidFill>
                  <a:schemeClr val="tx2"/>
                </a:solidFill>
              </a:rPr>
              <a:t> </a:t>
            </a:r>
            <a:r>
              <a:rPr lang="de-DE" sz="3600" b="1" i="1" dirty="0" err="1" smtClean="0">
                <a:solidFill>
                  <a:schemeClr val="tx2"/>
                </a:solidFill>
              </a:rPr>
              <a:t>the</a:t>
            </a:r>
            <a:r>
              <a:rPr lang="de-DE" sz="3600" b="1" i="1" dirty="0" smtClean="0">
                <a:solidFill>
                  <a:schemeClr val="tx2"/>
                </a:solidFill>
              </a:rPr>
              <a:t> </a:t>
            </a:r>
            <a:r>
              <a:rPr lang="de-DE" sz="3600" b="1" i="1" dirty="0" err="1" smtClean="0">
                <a:solidFill>
                  <a:schemeClr val="tx2"/>
                </a:solidFill>
              </a:rPr>
              <a:t>sun</a:t>
            </a:r>
            <a:endParaRPr lang="de-DE" sz="3600" b="1" i="1" dirty="0">
              <a:solidFill>
                <a:schemeClr val="tx2"/>
              </a:solidFill>
            </a:endParaRPr>
          </a:p>
        </p:txBody>
      </p:sp>
      <p:sp>
        <p:nvSpPr>
          <p:cNvPr id="3" name="Textfeld 2"/>
          <p:cNvSpPr txBox="1"/>
          <p:nvPr/>
        </p:nvSpPr>
        <p:spPr>
          <a:xfrm>
            <a:off x="7524328" y="2996952"/>
            <a:ext cx="1008112" cy="369332"/>
          </a:xfrm>
          <a:prstGeom prst="rect">
            <a:avLst/>
          </a:prstGeom>
          <a:noFill/>
        </p:spPr>
        <p:txBody>
          <a:bodyPr wrap="square" rtlCol="0">
            <a:spAutoFit/>
          </a:bodyPr>
          <a:lstStyle/>
          <a:p>
            <a:r>
              <a:rPr lang="de-DE" dirty="0" err="1" smtClean="0">
                <a:solidFill>
                  <a:schemeClr val="tx2"/>
                </a:solidFill>
              </a:rPr>
              <a:t>Kohelet</a:t>
            </a:r>
            <a:endParaRPr lang="de-DE" dirty="0">
              <a:solidFill>
                <a:schemeClr val="tx2"/>
              </a:solidFill>
            </a:endParaRPr>
          </a:p>
        </p:txBody>
      </p:sp>
    </p:spTree>
    <p:extLst>
      <p:ext uri="{BB962C8B-B14F-4D97-AF65-F5344CB8AC3E}">
        <p14:creationId xmlns:p14="http://schemas.microsoft.com/office/powerpoint/2010/main" val="2469061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1" name="Picture 8" descr="PPP_CHEAD_CLP_Thank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50" y="1527175"/>
            <a:ext cx="74422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2" name="Titel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 y="3513138"/>
            <a:ext cx="571182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970914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Backup </a:t>
            </a:r>
            <a:r>
              <a:rPr lang="de-DE" dirty="0" err="1" smtClean="0"/>
              <a:t>slides</a:t>
            </a:r>
            <a:r>
              <a:rPr lang="de-DE" dirty="0" smtClean="0"/>
              <a:t/>
            </a:r>
            <a:br>
              <a:rPr lang="de-DE" dirty="0" smtClean="0"/>
            </a:br>
            <a:r>
              <a:rPr lang="de-DE" sz="1200" dirty="0" smtClean="0"/>
              <a:t>(</a:t>
            </a:r>
            <a:r>
              <a:rPr lang="de-DE" sz="1200" dirty="0" err="1" smtClean="0"/>
              <a:t>provided</a:t>
            </a:r>
            <a:r>
              <a:rPr lang="de-DE" sz="1200" dirty="0" smtClean="0"/>
              <a:t> a different </a:t>
            </a:r>
            <a:r>
              <a:rPr lang="de-DE" sz="1200" dirty="0" err="1" smtClean="0"/>
              <a:t>focus</a:t>
            </a:r>
            <a:r>
              <a:rPr lang="de-DE" sz="1200" dirty="0" smtClean="0"/>
              <a:t> </a:t>
            </a:r>
            <a:r>
              <a:rPr lang="de-DE" sz="1200" dirty="0" err="1" smtClean="0"/>
              <a:t>is</a:t>
            </a:r>
            <a:r>
              <a:rPr lang="de-DE" sz="1200" dirty="0" smtClean="0"/>
              <a:t> </a:t>
            </a:r>
            <a:r>
              <a:rPr lang="de-DE" sz="1200" dirty="0" err="1" smtClean="0"/>
              <a:t>needed</a:t>
            </a:r>
            <a:r>
              <a:rPr lang="de-DE" sz="1200" dirty="0" smtClean="0"/>
              <a:t>) </a:t>
            </a:r>
            <a:endParaRPr lang="de-DE" sz="1200" dirty="0"/>
          </a:p>
        </p:txBody>
      </p:sp>
      <p:sp>
        <p:nvSpPr>
          <p:cNvPr id="4" name="Fußzeilenplatzhalter 3"/>
          <p:cNvSpPr>
            <a:spLocks noGrp="1"/>
          </p:cNvSpPr>
          <p:nvPr>
            <p:ph type="ftr" idx="10"/>
          </p:nvPr>
        </p:nvSpPr>
        <p:spPr/>
        <p:txBody>
          <a:bodyPr/>
          <a:lstStyle/>
          <a:p>
            <a:pPr>
              <a:defRPr/>
            </a:pPr>
            <a:r>
              <a:rPr lang="de-DE" smtClean="0"/>
              <a:t>ISPRA 2016</a:t>
            </a:r>
            <a:endParaRPr lang="de-DE" dirty="0"/>
          </a:p>
        </p:txBody>
      </p:sp>
      <p:sp>
        <p:nvSpPr>
          <p:cNvPr id="5" name="Foliennummernplatzhalter 4"/>
          <p:cNvSpPr>
            <a:spLocks noGrp="1"/>
          </p:cNvSpPr>
          <p:nvPr>
            <p:ph type="sldNum" idx="11"/>
          </p:nvPr>
        </p:nvSpPr>
        <p:spPr/>
        <p:txBody>
          <a:bodyPr/>
          <a:lstStyle/>
          <a:p>
            <a:pPr>
              <a:defRPr/>
            </a:pPr>
            <a:r>
              <a:rPr lang="de-DE" smtClean="0"/>
              <a:t>Page </a:t>
            </a:r>
            <a:fld id="{6BF0AC8C-806D-4422-985E-DA00874932AE}" type="slidenum">
              <a:rPr lang="de-DE" smtClean="0"/>
              <a:pPr>
                <a:defRPr/>
              </a:pPr>
              <a:t>18</a:t>
            </a:fld>
            <a:endParaRPr lang="de-DE"/>
          </a:p>
        </p:txBody>
      </p:sp>
    </p:spTree>
    <p:extLst>
      <p:ext uri="{BB962C8B-B14F-4D97-AF65-F5344CB8AC3E}">
        <p14:creationId xmlns:p14="http://schemas.microsoft.com/office/powerpoint/2010/main" val="18492967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l"/>
            <a:r>
              <a:rPr lang="de-DE" dirty="0" smtClean="0"/>
              <a:t>Air Traffic Management - </a:t>
            </a:r>
            <a:r>
              <a:rPr lang="de-DE" dirty="0" err="1" smtClean="0"/>
              <a:t>Architectural</a:t>
            </a:r>
            <a:r>
              <a:rPr lang="de-DE" dirty="0" smtClean="0"/>
              <a:t> Elements</a:t>
            </a:r>
            <a:endParaRPr lang="de-DE" dirty="0"/>
          </a:p>
        </p:txBody>
      </p:sp>
      <p:grpSp>
        <p:nvGrpSpPr>
          <p:cNvPr id="3" name="Group 1"/>
          <p:cNvGrpSpPr>
            <a:grpSpLocks/>
          </p:cNvGrpSpPr>
          <p:nvPr/>
        </p:nvGrpSpPr>
        <p:grpSpPr bwMode="auto">
          <a:xfrm>
            <a:off x="704851" y="1484784"/>
            <a:ext cx="7620000" cy="5307013"/>
            <a:chOff x="71" y="-955"/>
            <a:chExt cx="4800" cy="3343"/>
          </a:xfrm>
        </p:grpSpPr>
        <p:pic>
          <p:nvPicPr>
            <p:cNvPr id="4123" name="Picture 27" descr="Fundament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 y="-955"/>
              <a:ext cx="4800" cy="23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6">
              <a:hlinkClick r:id="rId4"/>
            </p:cNvPr>
            <p:cNvSpPr>
              <a:spLocks noChangeArrowheads="1"/>
            </p:cNvSpPr>
            <p:nvPr/>
          </p:nvSpPr>
          <p:spPr bwMode="auto">
            <a:xfrm>
              <a:off x="4788" y="2376"/>
              <a:ext cx="12" cy="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5" name="Rectangle 25">
              <a:hlinkClick r:id="rId5"/>
            </p:cNvPr>
            <p:cNvSpPr>
              <a:spLocks noChangeArrowheads="1"/>
            </p:cNvSpPr>
            <p:nvPr/>
          </p:nvSpPr>
          <p:spPr bwMode="auto">
            <a:xfrm>
              <a:off x="4368" y="942"/>
              <a:ext cx="360"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6" name="Rectangle 24">
              <a:hlinkClick r:id="rId4"/>
            </p:cNvPr>
            <p:cNvSpPr>
              <a:spLocks noChangeArrowheads="1"/>
            </p:cNvSpPr>
            <p:nvPr/>
          </p:nvSpPr>
          <p:spPr bwMode="auto">
            <a:xfrm>
              <a:off x="3660" y="606"/>
              <a:ext cx="360"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7" name="Rectangle 23">
              <a:hlinkClick r:id="rId6"/>
            </p:cNvPr>
            <p:cNvSpPr>
              <a:spLocks noChangeArrowheads="1"/>
            </p:cNvSpPr>
            <p:nvPr/>
          </p:nvSpPr>
          <p:spPr bwMode="auto">
            <a:xfrm>
              <a:off x="3492" y="1578"/>
              <a:ext cx="43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8" name="Rectangle 22">
              <a:hlinkClick r:id="rId7"/>
            </p:cNvPr>
            <p:cNvSpPr>
              <a:spLocks noChangeArrowheads="1"/>
            </p:cNvSpPr>
            <p:nvPr/>
          </p:nvSpPr>
          <p:spPr bwMode="auto">
            <a:xfrm>
              <a:off x="2910" y="1842"/>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9" name="Rectangle 21">
              <a:hlinkClick r:id="rId8"/>
            </p:cNvPr>
            <p:cNvSpPr>
              <a:spLocks noChangeArrowheads="1"/>
            </p:cNvSpPr>
            <p:nvPr/>
          </p:nvSpPr>
          <p:spPr bwMode="auto">
            <a:xfrm>
              <a:off x="2514" y="1836"/>
              <a:ext cx="33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0" name="Rectangle 20">
              <a:hlinkClick r:id="rId9"/>
            </p:cNvPr>
            <p:cNvSpPr>
              <a:spLocks noChangeArrowheads="1"/>
            </p:cNvSpPr>
            <p:nvPr/>
          </p:nvSpPr>
          <p:spPr bwMode="auto">
            <a:xfrm>
              <a:off x="1860" y="1836"/>
              <a:ext cx="49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1" name="Rectangle 19">
              <a:hlinkClick r:id="rId10"/>
            </p:cNvPr>
            <p:cNvSpPr>
              <a:spLocks noChangeArrowheads="1"/>
            </p:cNvSpPr>
            <p:nvPr/>
          </p:nvSpPr>
          <p:spPr bwMode="auto">
            <a:xfrm>
              <a:off x="1302" y="1848"/>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2" name="Rectangle 18">
              <a:hlinkClick r:id="rId11"/>
            </p:cNvPr>
            <p:cNvSpPr>
              <a:spLocks noChangeArrowheads="1"/>
            </p:cNvSpPr>
            <p:nvPr/>
          </p:nvSpPr>
          <p:spPr bwMode="auto">
            <a:xfrm>
              <a:off x="906" y="1836"/>
              <a:ext cx="336"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3" name="Rectangle 17">
              <a:hlinkClick r:id="rId12"/>
            </p:cNvPr>
            <p:cNvSpPr>
              <a:spLocks noChangeArrowheads="1"/>
            </p:cNvSpPr>
            <p:nvPr/>
          </p:nvSpPr>
          <p:spPr bwMode="auto">
            <a:xfrm>
              <a:off x="132" y="1998"/>
              <a:ext cx="54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4" name="Rectangle 16">
              <a:hlinkClick r:id="rId13"/>
            </p:cNvPr>
            <p:cNvSpPr>
              <a:spLocks noChangeArrowheads="1"/>
            </p:cNvSpPr>
            <p:nvPr/>
          </p:nvSpPr>
          <p:spPr bwMode="auto">
            <a:xfrm>
              <a:off x="2580" y="1230"/>
              <a:ext cx="49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5" name="Rectangle 15">
              <a:hlinkClick r:id="rId13"/>
            </p:cNvPr>
            <p:cNvSpPr>
              <a:spLocks noChangeArrowheads="1"/>
            </p:cNvSpPr>
            <p:nvPr/>
          </p:nvSpPr>
          <p:spPr bwMode="auto">
            <a:xfrm>
              <a:off x="1842" y="1248"/>
              <a:ext cx="49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6" name="Rectangle 14">
              <a:hlinkClick r:id="rId14"/>
            </p:cNvPr>
            <p:cNvSpPr>
              <a:spLocks noChangeArrowheads="1"/>
            </p:cNvSpPr>
            <p:nvPr/>
          </p:nvSpPr>
          <p:spPr bwMode="auto">
            <a:xfrm>
              <a:off x="1092" y="1248"/>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7" name="Rectangle 13">
              <a:hlinkClick r:id="rId15"/>
            </p:cNvPr>
            <p:cNvSpPr>
              <a:spLocks noChangeArrowheads="1"/>
            </p:cNvSpPr>
            <p:nvPr/>
          </p:nvSpPr>
          <p:spPr bwMode="auto">
            <a:xfrm>
              <a:off x="3234" y="612"/>
              <a:ext cx="372"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8" name="Rectangle 12">
              <a:hlinkClick r:id="rId16"/>
            </p:cNvPr>
            <p:cNvSpPr>
              <a:spLocks noChangeArrowheads="1"/>
            </p:cNvSpPr>
            <p:nvPr/>
          </p:nvSpPr>
          <p:spPr bwMode="auto">
            <a:xfrm>
              <a:off x="2658" y="606"/>
              <a:ext cx="372"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9" name="Rectangle 11">
              <a:hlinkClick r:id="rId17"/>
            </p:cNvPr>
            <p:cNvSpPr>
              <a:spLocks noChangeArrowheads="1"/>
            </p:cNvSpPr>
            <p:nvPr/>
          </p:nvSpPr>
          <p:spPr bwMode="auto">
            <a:xfrm>
              <a:off x="1926" y="612"/>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0" name="Rectangle 10">
              <a:hlinkClick r:id="rId18"/>
            </p:cNvPr>
            <p:cNvSpPr>
              <a:spLocks noChangeArrowheads="1"/>
            </p:cNvSpPr>
            <p:nvPr/>
          </p:nvSpPr>
          <p:spPr bwMode="auto">
            <a:xfrm>
              <a:off x="1296" y="618"/>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1" name="Rectangle 9">
              <a:hlinkClick r:id="rId19"/>
            </p:cNvPr>
            <p:cNvSpPr>
              <a:spLocks noChangeArrowheads="1"/>
            </p:cNvSpPr>
            <p:nvPr/>
          </p:nvSpPr>
          <p:spPr bwMode="auto">
            <a:xfrm>
              <a:off x="912" y="606"/>
              <a:ext cx="336"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2" name="Rectangle 8">
              <a:hlinkClick r:id="rId20"/>
            </p:cNvPr>
            <p:cNvSpPr>
              <a:spLocks noChangeArrowheads="1"/>
            </p:cNvSpPr>
            <p:nvPr/>
          </p:nvSpPr>
          <p:spPr bwMode="auto">
            <a:xfrm>
              <a:off x="150" y="1554"/>
              <a:ext cx="540" cy="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3" name="Rectangle 7">
              <a:hlinkClick r:id="rId21"/>
            </p:cNvPr>
            <p:cNvSpPr>
              <a:spLocks noChangeArrowheads="1"/>
            </p:cNvSpPr>
            <p:nvPr/>
          </p:nvSpPr>
          <p:spPr bwMode="auto">
            <a:xfrm>
              <a:off x="144" y="1104"/>
              <a:ext cx="540"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4" name="Rectangle 6">
              <a:hlinkClick r:id="rId22"/>
            </p:cNvPr>
            <p:cNvSpPr>
              <a:spLocks noChangeArrowheads="1"/>
            </p:cNvSpPr>
            <p:nvPr/>
          </p:nvSpPr>
          <p:spPr bwMode="auto">
            <a:xfrm>
              <a:off x="150" y="744"/>
              <a:ext cx="540"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5" name="Rectangle 5">
              <a:hlinkClick r:id="rId23"/>
            </p:cNvPr>
            <p:cNvSpPr>
              <a:spLocks noChangeArrowheads="1"/>
            </p:cNvSpPr>
            <p:nvPr/>
          </p:nvSpPr>
          <p:spPr bwMode="auto">
            <a:xfrm>
              <a:off x="1848" y="72"/>
              <a:ext cx="540"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6" name="Rectangle 4">
              <a:hlinkClick r:id="rId24"/>
            </p:cNvPr>
            <p:cNvSpPr>
              <a:spLocks noChangeArrowheads="1"/>
            </p:cNvSpPr>
            <p:nvPr/>
          </p:nvSpPr>
          <p:spPr bwMode="auto">
            <a:xfrm>
              <a:off x="1032" y="66"/>
              <a:ext cx="540"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27" name="Rectangle 3">
              <a:hlinkClick r:id="rId25"/>
            </p:cNvPr>
            <p:cNvSpPr>
              <a:spLocks noChangeArrowheads="1"/>
            </p:cNvSpPr>
            <p:nvPr/>
          </p:nvSpPr>
          <p:spPr bwMode="auto">
            <a:xfrm>
              <a:off x="150" y="66"/>
              <a:ext cx="540"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15907538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6" name="Rectangle 4"/>
          <p:cNvSpPr>
            <a:spLocks noChangeArrowheads="1"/>
          </p:cNvSpPr>
          <p:nvPr/>
        </p:nvSpPr>
        <p:spPr bwMode="auto">
          <a:xfrm>
            <a:off x="3482486" y="606165"/>
            <a:ext cx="5482001" cy="526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66700" indent="-266700">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r>
              <a:rPr lang="de-DE" sz="2215" b="1" dirty="0">
                <a:solidFill>
                  <a:srgbClr val="000099"/>
                </a:solidFill>
                <a:latin typeface="Arial" panose="020B0604020202020204" pitchFamily="34" charset="0"/>
              </a:rPr>
              <a:t>Matias Krempel</a:t>
            </a:r>
          </a:p>
          <a:p>
            <a:r>
              <a:rPr lang="de-DE" sz="1846" i="1" dirty="0">
                <a:solidFill>
                  <a:srgbClr val="000099"/>
                </a:solidFill>
                <a:latin typeface="Arial" panose="020B0604020202020204" pitchFamily="34" charset="0"/>
              </a:rPr>
              <a:t>Business Graduate, (Dipl.-Betriebswirt)</a:t>
            </a:r>
          </a:p>
          <a:p>
            <a:r>
              <a:rPr lang="de-DE" sz="2215" b="1" dirty="0">
                <a:solidFill>
                  <a:srgbClr val="000099"/>
                </a:solidFill>
                <a:latin typeface="Arial" panose="020B0604020202020204" pitchFamily="34" charset="0"/>
              </a:rPr>
              <a:t>10 </a:t>
            </a:r>
            <a:r>
              <a:rPr lang="de-DE" sz="2215" b="1" dirty="0" err="1">
                <a:solidFill>
                  <a:srgbClr val="000099"/>
                </a:solidFill>
                <a:latin typeface="Arial" panose="020B0604020202020204" pitchFamily="34" charset="0"/>
              </a:rPr>
              <a:t>years</a:t>
            </a:r>
            <a:r>
              <a:rPr lang="de-DE" sz="2215" b="1" dirty="0">
                <a:solidFill>
                  <a:srgbClr val="000099"/>
                </a:solidFill>
                <a:latin typeface="Arial" panose="020B0604020202020204" pitchFamily="34" charset="0"/>
              </a:rPr>
              <a:t> </a:t>
            </a:r>
            <a:r>
              <a:rPr lang="de-DE" sz="2215" b="1" dirty="0" err="1">
                <a:solidFill>
                  <a:srgbClr val="000099"/>
                </a:solidFill>
                <a:latin typeface="Arial" panose="020B0604020202020204" pitchFamily="34" charset="0"/>
              </a:rPr>
              <a:t>banking</a:t>
            </a:r>
            <a:r>
              <a:rPr lang="de-DE" sz="2215" b="1" dirty="0">
                <a:solidFill>
                  <a:srgbClr val="000099"/>
                </a:solidFill>
                <a:latin typeface="Arial" panose="020B0604020202020204" pitchFamily="34" charset="0"/>
              </a:rPr>
              <a:t> </a:t>
            </a:r>
            <a:r>
              <a:rPr lang="de-DE" sz="2215" b="1" dirty="0" err="1">
                <a:solidFill>
                  <a:srgbClr val="000099"/>
                </a:solidFill>
                <a:latin typeface="Arial" panose="020B0604020202020204" pitchFamily="34" charset="0"/>
              </a:rPr>
              <a:t>industry</a:t>
            </a:r>
            <a:r>
              <a:rPr lang="de-DE" sz="2215" b="1" dirty="0">
                <a:solidFill>
                  <a:srgbClr val="000099"/>
                </a:solidFill>
                <a:latin typeface="Arial" panose="020B0604020202020204" pitchFamily="34" charset="0"/>
              </a:rPr>
              <a:t>  </a:t>
            </a:r>
            <a:br>
              <a:rPr lang="de-DE" sz="2215" b="1" dirty="0">
                <a:solidFill>
                  <a:srgbClr val="000099"/>
                </a:solidFill>
                <a:latin typeface="Arial" panose="020B0604020202020204" pitchFamily="34" charset="0"/>
              </a:rPr>
            </a:br>
            <a:r>
              <a:rPr lang="de-DE" sz="2215" b="1" dirty="0">
                <a:solidFill>
                  <a:srgbClr val="000099"/>
                </a:solidFill>
                <a:latin typeface="Arial" panose="020B0604020202020204" pitchFamily="34" charset="0"/>
              </a:rPr>
              <a:t> </a:t>
            </a:r>
            <a:r>
              <a:rPr lang="de-DE" sz="2215" b="1" dirty="0" smtClean="0">
                <a:solidFill>
                  <a:srgbClr val="000099"/>
                </a:solidFill>
                <a:latin typeface="Arial" panose="020B0604020202020204" pitchFamily="34" charset="0"/>
              </a:rPr>
              <a:t> </a:t>
            </a:r>
            <a:r>
              <a:rPr lang="de-DE" sz="1846" dirty="0" smtClean="0">
                <a:solidFill>
                  <a:srgbClr val="000099"/>
                </a:solidFill>
                <a:latin typeface="Arial" panose="020B0604020202020204" pitchFamily="34" charset="0"/>
              </a:rPr>
              <a:t>System </a:t>
            </a:r>
            <a:r>
              <a:rPr lang="de-DE" sz="1846" dirty="0" err="1">
                <a:solidFill>
                  <a:srgbClr val="000099"/>
                </a:solidFill>
                <a:latin typeface="Arial" panose="020B0604020202020204" pitchFamily="34" charset="0"/>
              </a:rPr>
              <a:t>development</a:t>
            </a:r>
            <a:r>
              <a:rPr lang="de-DE" sz="1846" dirty="0">
                <a:solidFill>
                  <a:srgbClr val="000099"/>
                </a:solidFill>
                <a:latin typeface="Arial" panose="020B0604020202020204" pitchFamily="34" charset="0"/>
              </a:rPr>
              <a:t> &amp; </a:t>
            </a:r>
            <a:r>
              <a:rPr lang="de-DE" sz="1846" dirty="0" err="1">
                <a:solidFill>
                  <a:srgbClr val="000099"/>
                </a:solidFill>
                <a:latin typeface="Arial" panose="020B0604020202020204" pitchFamily="34" charset="0"/>
              </a:rPr>
              <a:t>operations</a:t>
            </a:r>
            <a:endParaRPr lang="de-DE" sz="1846" dirty="0">
              <a:solidFill>
                <a:srgbClr val="000099"/>
              </a:solidFill>
              <a:latin typeface="Arial" panose="020B0604020202020204" pitchFamily="34" charset="0"/>
            </a:endParaRPr>
          </a:p>
          <a:p>
            <a:r>
              <a:rPr lang="de-DE" sz="2215" b="1" dirty="0">
                <a:solidFill>
                  <a:srgbClr val="000099"/>
                </a:solidFill>
                <a:latin typeface="Arial" panose="020B0604020202020204" pitchFamily="34" charset="0"/>
              </a:rPr>
              <a:t>  6 </a:t>
            </a:r>
            <a:r>
              <a:rPr lang="de-DE" sz="2215" b="1" dirty="0" err="1">
                <a:solidFill>
                  <a:srgbClr val="000099"/>
                </a:solidFill>
                <a:latin typeface="Arial" panose="020B0604020202020204" pitchFamily="34" charset="0"/>
              </a:rPr>
              <a:t>years</a:t>
            </a:r>
            <a:r>
              <a:rPr lang="de-DE" sz="2215" b="1" dirty="0">
                <a:solidFill>
                  <a:srgbClr val="000099"/>
                </a:solidFill>
                <a:latin typeface="Arial" panose="020B0604020202020204" pitchFamily="34" charset="0"/>
              </a:rPr>
              <a:t> IT-</a:t>
            </a:r>
            <a:r>
              <a:rPr lang="de-DE" sz="2215" b="1" dirty="0" err="1">
                <a:solidFill>
                  <a:srgbClr val="000099"/>
                </a:solidFill>
                <a:latin typeface="Arial" panose="020B0604020202020204" pitchFamily="34" charset="0"/>
              </a:rPr>
              <a:t>industy</a:t>
            </a:r>
            <a:endParaRPr lang="de-DE" sz="2215" b="1" dirty="0">
              <a:solidFill>
                <a:srgbClr val="000099"/>
              </a:solidFill>
              <a:latin typeface="Arial" panose="020B0604020202020204" pitchFamily="34" charset="0"/>
            </a:endParaRPr>
          </a:p>
          <a:p>
            <a:r>
              <a:rPr lang="de-DE" sz="1846" dirty="0">
                <a:solidFill>
                  <a:srgbClr val="000099"/>
                </a:solidFill>
                <a:latin typeface="Arial" panose="020B0604020202020204" pitchFamily="34" charset="0"/>
              </a:rPr>
              <a:t>      Consulting &amp; Project Management</a:t>
            </a:r>
            <a:endParaRPr lang="de-DE" sz="1846" b="1" dirty="0">
              <a:solidFill>
                <a:srgbClr val="000099"/>
              </a:solidFill>
              <a:latin typeface="Arial" panose="020B0604020202020204" pitchFamily="34" charset="0"/>
            </a:endParaRPr>
          </a:p>
          <a:p>
            <a:r>
              <a:rPr lang="de-DE" sz="2215" b="1" dirty="0" smtClean="0">
                <a:solidFill>
                  <a:srgbClr val="000099"/>
                </a:solidFill>
                <a:latin typeface="Arial" panose="020B0604020202020204" pitchFamily="34" charset="0"/>
              </a:rPr>
              <a:t>22 </a:t>
            </a:r>
            <a:r>
              <a:rPr lang="de-DE" sz="2215" b="1" dirty="0" err="1">
                <a:solidFill>
                  <a:srgbClr val="000099"/>
                </a:solidFill>
                <a:latin typeface="Arial" panose="020B0604020202020204" pitchFamily="34" charset="0"/>
              </a:rPr>
              <a:t>years</a:t>
            </a:r>
            <a:r>
              <a:rPr lang="de-DE" sz="2215" b="1" dirty="0">
                <a:solidFill>
                  <a:srgbClr val="000099"/>
                </a:solidFill>
                <a:latin typeface="Arial" panose="020B0604020202020204" pitchFamily="34" charset="0"/>
              </a:rPr>
              <a:t> </a:t>
            </a:r>
            <a:r>
              <a:rPr lang="de-DE" sz="2215" b="1" dirty="0" smtClean="0">
                <a:solidFill>
                  <a:srgbClr val="000099"/>
                </a:solidFill>
                <a:latin typeface="Arial" panose="020B0604020202020204" pitchFamily="34" charset="0"/>
              </a:rPr>
              <a:t>DFS German Air Traffic   Control</a:t>
            </a:r>
            <a:r>
              <a:rPr lang="de-DE" sz="2215" b="1" dirty="0">
                <a:solidFill>
                  <a:srgbClr val="000099"/>
                </a:solidFill>
                <a:latin typeface="Arial" panose="020B0604020202020204" pitchFamily="34" charset="0"/>
              </a:rPr>
              <a:t/>
            </a:r>
            <a:br>
              <a:rPr lang="de-DE" sz="2215" b="1" dirty="0">
                <a:solidFill>
                  <a:srgbClr val="000099"/>
                </a:solidFill>
                <a:latin typeface="Arial" panose="020B0604020202020204" pitchFamily="34" charset="0"/>
              </a:rPr>
            </a:br>
            <a:r>
              <a:rPr lang="de-DE" sz="2215" b="1" dirty="0">
                <a:solidFill>
                  <a:srgbClr val="000099"/>
                </a:solidFill>
                <a:latin typeface="Arial" panose="020B0604020202020204" pitchFamily="34" charset="0"/>
              </a:rPr>
              <a:t>  </a:t>
            </a:r>
            <a:r>
              <a:rPr lang="de-DE" sz="1846" dirty="0" smtClean="0">
                <a:solidFill>
                  <a:srgbClr val="000099"/>
                </a:solidFill>
                <a:latin typeface="Arial" panose="020B0604020202020204" pitchFamily="34" charset="0"/>
              </a:rPr>
              <a:t>Project </a:t>
            </a:r>
            <a:r>
              <a:rPr lang="de-DE" sz="1846" dirty="0">
                <a:solidFill>
                  <a:srgbClr val="000099"/>
                </a:solidFill>
                <a:latin typeface="Arial" panose="020B0604020202020204" pitchFamily="34" charset="0"/>
              </a:rPr>
              <a:t>&amp; Security </a:t>
            </a:r>
            <a:r>
              <a:rPr lang="de-DE" sz="1846" dirty="0" smtClean="0">
                <a:solidFill>
                  <a:srgbClr val="000099"/>
                </a:solidFill>
                <a:latin typeface="Arial" panose="020B0604020202020204" pitchFamily="34" charset="0"/>
              </a:rPr>
              <a:t>Management</a:t>
            </a:r>
          </a:p>
          <a:p>
            <a:r>
              <a:rPr lang="de-DE" sz="1846" dirty="0">
                <a:solidFill>
                  <a:srgbClr val="000099"/>
                </a:solidFill>
                <a:latin typeface="Arial" panose="020B0604020202020204" pitchFamily="34" charset="0"/>
              </a:rPr>
              <a:t>	</a:t>
            </a:r>
            <a:r>
              <a:rPr lang="de-DE" sz="1846" dirty="0" smtClean="0">
                <a:solidFill>
                  <a:srgbClr val="000099"/>
                </a:solidFill>
                <a:latin typeface="Arial" panose="020B0604020202020204" pitchFamily="34" charset="0"/>
              </a:rPr>
              <a:t>   </a:t>
            </a:r>
            <a:r>
              <a:rPr lang="de-DE" sz="1846" dirty="0" err="1" smtClean="0">
                <a:solidFill>
                  <a:srgbClr val="000099"/>
                </a:solidFill>
                <a:latin typeface="Arial" panose="020B0604020202020204" pitchFamily="34" charset="0"/>
              </a:rPr>
              <a:t>Process</a:t>
            </a:r>
            <a:r>
              <a:rPr lang="de-DE" sz="1846" dirty="0" smtClean="0">
                <a:solidFill>
                  <a:srgbClr val="000099"/>
                </a:solidFill>
                <a:latin typeface="Arial" panose="020B0604020202020204" pitchFamily="34" charset="0"/>
              </a:rPr>
              <a:t> &amp; Quality </a:t>
            </a:r>
            <a:r>
              <a:rPr lang="de-DE" sz="1846" dirty="0">
                <a:solidFill>
                  <a:srgbClr val="000099"/>
                </a:solidFill>
                <a:latin typeface="Arial" panose="020B0604020202020204" pitchFamily="34" charset="0"/>
              </a:rPr>
              <a:t>M</a:t>
            </a:r>
            <a:r>
              <a:rPr lang="de-DE" sz="1846" dirty="0" smtClean="0">
                <a:solidFill>
                  <a:srgbClr val="000099"/>
                </a:solidFill>
                <a:latin typeface="Arial" panose="020B0604020202020204" pitchFamily="34" charset="0"/>
              </a:rPr>
              <a:t>anagement</a:t>
            </a:r>
            <a:r>
              <a:rPr lang="de-DE" sz="2215" dirty="0" smtClean="0">
                <a:solidFill>
                  <a:srgbClr val="000099"/>
                </a:solidFill>
                <a:latin typeface="Arial" panose="020B0604020202020204" pitchFamily="34" charset="0"/>
              </a:rPr>
              <a:t> </a:t>
            </a:r>
          </a:p>
          <a:p>
            <a:r>
              <a:rPr lang="de-DE" sz="2215" dirty="0">
                <a:solidFill>
                  <a:srgbClr val="000099"/>
                </a:solidFill>
                <a:latin typeface="Arial" panose="020B0604020202020204" pitchFamily="34" charset="0"/>
              </a:rPr>
              <a:t>	</a:t>
            </a:r>
            <a:r>
              <a:rPr lang="de-DE" sz="2215" dirty="0" smtClean="0">
                <a:solidFill>
                  <a:srgbClr val="000099"/>
                </a:solidFill>
                <a:latin typeface="Arial" panose="020B0604020202020204" pitchFamily="34" charset="0"/>
              </a:rPr>
              <a:t>  </a:t>
            </a:r>
            <a:r>
              <a:rPr lang="de-DE" sz="1846" dirty="0" err="1">
                <a:solidFill>
                  <a:srgbClr val="000099"/>
                </a:solidFill>
                <a:latin typeface="Arial" panose="020B0604020202020204" pitchFamily="34" charset="0"/>
              </a:rPr>
              <a:t>Crisis</a:t>
            </a:r>
            <a:r>
              <a:rPr lang="de-DE" sz="1846" dirty="0">
                <a:solidFill>
                  <a:srgbClr val="000099"/>
                </a:solidFill>
                <a:latin typeface="Arial" panose="020B0604020202020204" pitchFamily="34" charset="0"/>
              </a:rPr>
              <a:t> &amp; </a:t>
            </a:r>
            <a:r>
              <a:rPr lang="de-DE" sz="1846" dirty="0" err="1" smtClean="0">
                <a:solidFill>
                  <a:srgbClr val="000099"/>
                </a:solidFill>
                <a:latin typeface="Arial" panose="020B0604020202020204" pitchFamily="34" charset="0"/>
              </a:rPr>
              <a:t>Contingency</a:t>
            </a:r>
            <a:r>
              <a:rPr lang="de-DE" sz="1846" dirty="0" smtClean="0">
                <a:solidFill>
                  <a:srgbClr val="000099"/>
                </a:solidFill>
                <a:latin typeface="Arial" panose="020B0604020202020204" pitchFamily="34" charset="0"/>
              </a:rPr>
              <a:t>-Management                            </a:t>
            </a:r>
            <a:r>
              <a:rPr lang="de-DE" sz="2215" dirty="0">
                <a:solidFill>
                  <a:srgbClr val="000099"/>
                </a:solidFill>
                <a:latin typeface="Arial" panose="020B0604020202020204" pitchFamily="34" charset="0"/>
              </a:rPr>
              <a:t/>
            </a:r>
            <a:br>
              <a:rPr lang="de-DE" sz="2215" dirty="0">
                <a:solidFill>
                  <a:srgbClr val="000099"/>
                </a:solidFill>
                <a:latin typeface="Arial" panose="020B0604020202020204" pitchFamily="34" charset="0"/>
              </a:rPr>
            </a:br>
            <a:endParaRPr lang="de-DE" sz="2215" dirty="0">
              <a:solidFill>
                <a:srgbClr val="000099"/>
              </a:solidFill>
              <a:latin typeface="Arial" panose="020B0604020202020204" pitchFamily="34" charset="0"/>
            </a:endParaRPr>
          </a:p>
          <a:p>
            <a:r>
              <a:rPr lang="de-DE" sz="1846" i="1" dirty="0" err="1" smtClean="0">
                <a:solidFill>
                  <a:srgbClr val="000099"/>
                </a:solidFill>
                <a:latin typeface="Arial" panose="020B0604020202020204" pitchFamily="34" charset="0"/>
              </a:rPr>
              <a:t>External</a:t>
            </a:r>
            <a:r>
              <a:rPr lang="de-DE" sz="1846" i="1" dirty="0" smtClean="0">
                <a:solidFill>
                  <a:srgbClr val="000099"/>
                </a:solidFill>
                <a:latin typeface="Arial" panose="020B0604020202020204" pitchFamily="34" charset="0"/>
              </a:rPr>
              <a:t> </a:t>
            </a:r>
            <a:r>
              <a:rPr lang="de-DE" sz="1846" i="1" dirty="0" err="1" smtClean="0">
                <a:solidFill>
                  <a:srgbClr val="000099"/>
                </a:solidFill>
                <a:latin typeface="Arial" panose="020B0604020202020204" pitchFamily="34" charset="0"/>
              </a:rPr>
              <a:t>activities</a:t>
            </a:r>
            <a:endParaRPr lang="de-DE" sz="1846" i="1" dirty="0">
              <a:solidFill>
                <a:srgbClr val="000099"/>
              </a:solidFill>
              <a:latin typeface="Arial" panose="020B0604020202020204" pitchFamily="34" charset="0"/>
            </a:endParaRPr>
          </a:p>
          <a:p>
            <a:pPr>
              <a:buFontTx/>
              <a:buChar char="•"/>
            </a:pPr>
            <a:r>
              <a:rPr lang="de-DE" sz="1477" i="1" dirty="0" smtClean="0">
                <a:solidFill>
                  <a:srgbClr val="000099"/>
                </a:solidFill>
                <a:latin typeface="Arial" panose="020B0604020202020204" pitchFamily="34" charset="0"/>
              </a:rPr>
              <a:t>Member </a:t>
            </a:r>
            <a:r>
              <a:rPr lang="de-DE" sz="1477" i="1" dirty="0" err="1" smtClean="0">
                <a:solidFill>
                  <a:srgbClr val="000099"/>
                </a:solidFill>
                <a:latin typeface="Arial" panose="020B0604020202020204" pitchFamily="34" charset="0"/>
              </a:rPr>
              <a:t>of</a:t>
            </a:r>
            <a:r>
              <a:rPr lang="de-DE" sz="1477" i="1" dirty="0" smtClean="0">
                <a:solidFill>
                  <a:srgbClr val="000099"/>
                </a:solidFill>
                <a:latin typeface="Arial" panose="020B0604020202020204" pitchFamily="34" charset="0"/>
              </a:rPr>
              <a:t> SESAR </a:t>
            </a:r>
            <a:r>
              <a:rPr lang="de-DE" sz="1477" i="1" dirty="0" err="1" smtClean="0">
                <a:solidFill>
                  <a:srgbClr val="000099"/>
                </a:solidFill>
                <a:latin typeface="Arial" panose="020B0604020202020204" pitchFamily="34" charset="0"/>
              </a:rPr>
              <a:t>definition</a:t>
            </a:r>
            <a:r>
              <a:rPr lang="de-DE" sz="1477" i="1" dirty="0" smtClean="0">
                <a:solidFill>
                  <a:srgbClr val="000099"/>
                </a:solidFill>
                <a:latin typeface="Arial" panose="020B0604020202020204" pitchFamily="34" charset="0"/>
              </a:rPr>
              <a:t> </a:t>
            </a:r>
            <a:r>
              <a:rPr lang="de-DE" sz="1477" i="1" dirty="0" err="1" smtClean="0">
                <a:solidFill>
                  <a:srgbClr val="000099"/>
                </a:solidFill>
                <a:latin typeface="Arial" panose="020B0604020202020204" pitchFamily="34" charset="0"/>
              </a:rPr>
              <a:t>and</a:t>
            </a:r>
            <a:r>
              <a:rPr lang="de-DE" sz="1477" i="1" dirty="0" smtClean="0">
                <a:solidFill>
                  <a:srgbClr val="000099"/>
                </a:solidFill>
                <a:latin typeface="Arial" panose="020B0604020202020204" pitchFamily="34" charset="0"/>
              </a:rPr>
              <a:t> </a:t>
            </a:r>
            <a:r>
              <a:rPr lang="de-DE" sz="1477" i="1" dirty="0" err="1" smtClean="0">
                <a:solidFill>
                  <a:srgbClr val="000099"/>
                </a:solidFill>
                <a:latin typeface="Arial" panose="020B0604020202020204" pitchFamily="34" charset="0"/>
              </a:rPr>
              <a:t>development</a:t>
            </a:r>
            <a:r>
              <a:rPr lang="de-DE" sz="1477" i="1" dirty="0" smtClean="0">
                <a:solidFill>
                  <a:srgbClr val="000099"/>
                </a:solidFill>
                <a:latin typeface="Arial" panose="020B0604020202020204" pitchFamily="34" charset="0"/>
              </a:rPr>
              <a:t> </a:t>
            </a:r>
            <a:r>
              <a:rPr lang="de-DE" sz="1477" i="1" dirty="0" err="1" smtClean="0">
                <a:solidFill>
                  <a:srgbClr val="000099"/>
                </a:solidFill>
                <a:latin typeface="Arial" panose="020B0604020202020204" pitchFamily="34" charset="0"/>
              </a:rPr>
              <a:t>phase</a:t>
            </a:r>
            <a:endParaRPr lang="de-DE" sz="1477" i="1" dirty="0">
              <a:solidFill>
                <a:srgbClr val="000099"/>
              </a:solidFill>
              <a:latin typeface="Arial" panose="020B0604020202020204" pitchFamily="34" charset="0"/>
            </a:endParaRPr>
          </a:p>
          <a:p>
            <a:pPr>
              <a:buFontTx/>
              <a:buChar char="•"/>
            </a:pPr>
            <a:r>
              <a:rPr lang="de-DE" sz="1477" i="1" dirty="0" err="1" smtClean="0">
                <a:solidFill>
                  <a:srgbClr val="000099"/>
                </a:solidFill>
                <a:latin typeface="Arial" panose="020B0604020202020204" pitchFamily="34" charset="0"/>
              </a:rPr>
              <a:t>Convenor</a:t>
            </a:r>
            <a:r>
              <a:rPr lang="de-DE" sz="1477" i="1" dirty="0" smtClean="0">
                <a:solidFill>
                  <a:srgbClr val="000099"/>
                </a:solidFill>
                <a:latin typeface="Arial" panose="020B0604020202020204" pitchFamily="34" charset="0"/>
              </a:rPr>
              <a:t> </a:t>
            </a:r>
            <a:r>
              <a:rPr lang="de-DE" sz="1477" i="1" dirty="0" err="1" smtClean="0">
                <a:solidFill>
                  <a:srgbClr val="000099"/>
                </a:solidFill>
                <a:latin typeface="Arial" panose="020B0604020202020204" pitchFamily="34" charset="0"/>
              </a:rPr>
              <a:t>of</a:t>
            </a:r>
            <a:r>
              <a:rPr lang="de-DE" sz="1477" i="1" dirty="0" smtClean="0">
                <a:solidFill>
                  <a:srgbClr val="000099"/>
                </a:solidFill>
                <a:latin typeface="Arial" panose="020B0604020202020204" pitchFamily="34" charset="0"/>
              </a:rPr>
              <a:t> CEN TC 377 WG 1 (ATM </a:t>
            </a:r>
            <a:r>
              <a:rPr lang="de-DE" sz="1477" i="1" dirty="0" err="1" smtClean="0">
                <a:solidFill>
                  <a:srgbClr val="000099"/>
                </a:solidFill>
                <a:latin typeface="Arial" panose="020B0604020202020204" pitchFamily="34" charset="0"/>
              </a:rPr>
              <a:t>Cyber</a:t>
            </a:r>
            <a:r>
              <a:rPr lang="de-DE" sz="1477" i="1" dirty="0" smtClean="0">
                <a:solidFill>
                  <a:srgbClr val="000099"/>
                </a:solidFill>
                <a:latin typeface="Arial" panose="020B0604020202020204" pitchFamily="34" charset="0"/>
              </a:rPr>
              <a:t> Security)</a:t>
            </a:r>
            <a:endParaRPr lang="de-DE" sz="1477" i="1" dirty="0">
              <a:solidFill>
                <a:srgbClr val="000099"/>
              </a:solidFill>
              <a:latin typeface="Arial" panose="020B0604020202020204" pitchFamily="34" charset="0"/>
            </a:endParaRPr>
          </a:p>
          <a:p>
            <a:pPr>
              <a:buFontTx/>
              <a:buChar char="•"/>
            </a:pPr>
            <a:r>
              <a:rPr lang="de-DE" sz="1477" i="1" dirty="0" smtClean="0">
                <a:solidFill>
                  <a:srgbClr val="000099"/>
                </a:solidFill>
                <a:latin typeface="Arial" panose="020B0604020202020204" pitchFamily="34" charset="0"/>
              </a:rPr>
              <a:t>Member </a:t>
            </a:r>
            <a:r>
              <a:rPr lang="de-DE" sz="1477" i="1" dirty="0" err="1" smtClean="0">
                <a:solidFill>
                  <a:srgbClr val="000099"/>
                </a:solidFill>
                <a:latin typeface="Arial" panose="020B0604020202020204" pitchFamily="34" charset="0"/>
              </a:rPr>
              <a:t>of</a:t>
            </a:r>
            <a:r>
              <a:rPr lang="de-DE" sz="1477" i="1" dirty="0" smtClean="0">
                <a:solidFill>
                  <a:srgbClr val="000099"/>
                </a:solidFill>
                <a:latin typeface="Arial" panose="020B0604020202020204" pitchFamily="34" charset="0"/>
              </a:rPr>
              <a:t> National Critical </a:t>
            </a:r>
            <a:r>
              <a:rPr lang="de-DE" sz="1477" i="1" dirty="0">
                <a:solidFill>
                  <a:srgbClr val="000099"/>
                </a:solidFill>
                <a:latin typeface="Arial" panose="020B0604020202020204" pitchFamily="34" charset="0"/>
              </a:rPr>
              <a:t>Infrastructure Working Groups  </a:t>
            </a:r>
          </a:p>
          <a:p>
            <a:pPr>
              <a:buFontTx/>
              <a:buChar char="•"/>
            </a:pPr>
            <a:r>
              <a:rPr lang="de-DE" sz="1477" i="1" dirty="0">
                <a:solidFill>
                  <a:srgbClr val="000099"/>
                </a:solidFill>
                <a:latin typeface="Arial" panose="020B0604020202020204" pitchFamily="34" charset="0"/>
              </a:rPr>
              <a:t>German </a:t>
            </a:r>
            <a:r>
              <a:rPr lang="de-DE" sz="1477" i="1" dirty="0" err="1">
                <a:solidFill>
                  <a:srgbClr val="000099"/>
                </a:solidFill>
                <a:latin typeface="Arial" panose="020B0604020202020204" pitchFamily="34" charset="0"/>
              </a:rPr>
              <a:t>Armed</a:t>
            </a:r>
            <a:r>
              <a:rPr lang="de-DE" sz="1477" i="1" dirty="0">
                <a:solidFill>
                  <a:srgbClr val="000099"/>
                </a:solidFill>
                <a:latin typeface="Arial" panose="020B0604020202020204" pitchFamily="34" charset="0"/>
              </a:rPr>
              <a:t> Forces Reserve (LTC)</a:t>
            </a: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606165"/>
            <a:ext cx="2771775" cy="3409950"/>
          </a:xfrm>
          <a:prstGeom prst="rect">
            <a:avLst/>
          </a:prstGeom>
        </p:spPr>
      </p:pic>
    </p:spTree>
    <p:extLst>
      <p:ext uri="{BB962C8B-B14F-4D97-AF65-F5344CB8AC3E}">
        <p14:creationId xmlns:p14="http://schemas.microsoft.com/office/powerpoint/2010/main" val="1526034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dirty="0" err="1" smtClean="0"/>
              <a:t>Challenges</a:t>
            </a:r>
            <a:r>
              <a:rPr lang="de-DE" dirty="0" smtClean="0"/>
              <a:t> in </a:t>
            </a:r>
            <a:r>
              <a:rPr lang="de-DE" dirty="0" err="1" smtClean="0"/>
              <a:t>the</a:t>
            </a:r>
            <a:r>
              <a:rPr lang="de-DE" dirty="0" smtClean="0"/>
              <a:t> </a:t>
            </a:r>
            <a:r>
              <a:rPr lang="de-DE" dirty="0" err="1" smtClean="0"/>
              <a:t>aviation</a:t>
            </a:r>
            <a:r>
              <a:rPr lang="de-DE" dirty="0" smtClean="0"/>
              <a:t> </a:t>
            </a:r>
            <a:r>
              <a:rPr lang="de-DE" dirty="0" err="1" smtClean="0"/>
              <a:t>age</a:t>
            </a:r>
            <a:endParaRPr lang="de-DE" dirty="0"/>
          </a:p>
        </p:txBody>
      </p:sp>
      <p:sp>
        <p:nvSpPr>
          <p:cNvPr id="4" name="Foliennummernplatzhalter 3"/>
          <p:cNvSpPr>
            <a:spLocks noGrp="1"/>
          </p:cNvSpPr>
          <p:nvPr>
            <p:ph type="sldNum" idx="11"/>
          </p:nvPr>
        </p:nvSpPr>
        <p:spPr/>
        <p:txBody>
          <a:bodyPr/>
          <a:lstStyle/>
          <a:p>
            <a:pPr>
              <a:defRPr/>
            </a:pPr>
            <a:r>
              <a:rPr lang="de-DE" smtClean="0"/>
              <a:t>Page </a:t>
            </a:r>
            <a:fld id="{8E5B5603-D8CE-4A20-B7DF-3AD2318F44B3}" type="slidenum">
              <a:rPr lang="de-DE" smtClean="0"/>
              <a:pPr>
                <a:defRPr/>
              </a:pPr>
              <a:t>20</a:t>
            </a:fld>
            <a:endParaRPr lang="de-DE"/>
          </a:p>
        </p:txBody>
      </p:sp>
      <p:sp>
        <p:nvSpPr>
          <p:cNvPr id="7" name="Espace réservé du pied de page 3"/>
          <p:cNvSpPr>
            <a:spLocks noGrp="1"/>
          </p:cNvSpPr>
          <p:nvPr>
            <p:ph type="ftr" idx="10"/>
          </p:nvPr>
        </p:nvSpPr>
        <p:spPr>
          <a:xfrm>
            <a:off x="457200" y="6356350"/>
            <a:ext cx="6275388" cy="366713"/>
          </a:xfrm>
        </p:spPr>
        <p:txBody>
          <a:bodyPr/>
          <a:lstStyle>
            <a:lvl1pPr>
              <a:defRPr/>
            </a:lvl1pPr>
          </a:lstStyle>
          <a:p>
            <a:pPr>
              <a:defRPr/>
            </a:pPr>
            <a:r>
              <a:rPr lang="de-DE" dirty="0" smtClean="0"/>
              <a:t>ISPRA 2016</a:t>
            </a:r>
            <a:endParaRPr lang="de-DE" dirty="0"/>
          </a:p>
        </p:txBody>
      </p:sp>
      <p:pic>
        <p:nvPicPr>
          <p:cNvPr id="11" name="Grafik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11982"/>
            <a:ext cx="9144000" cy="4174436"/>
          </a:xfrm>
          <a:prstGeom prst="rect">
            <a:avLst/>
          </a:prstGeom>
        </p:spPr>
      </p:pic>
    </p:spTree>
    <p:extLst>
      <p:ext uri="{BB962C8B-B14F-4D97-AF65-F5344CB8AC3E}">
        <p14:creationId xmlns:p14="http://schemas.microsoft.com/office/powerpoint/2010/main" val="42615356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Grp="1" noChangeArrowheads="1"/>
          </p:cNvSpPr>
          <p:nvPr>
            <p:ph type="title" idx="4294967295"/>
          </p:nvPr>
        </p:nvSpPr>
        <p:spPr>
          <a:xfrm>
            <a:off x="1331913" y="341313"/>
            <a:ext cx="7195032" cy="647700"/>
          </a:xfrm>
        </p:spPr>
        <p:txBody>
          <a:bodyPr lIns="25400" tIns="25400" rIns="5078" bIns="25400" anchor="ctr"/>
          <a:lstStyle/>
          <a:p>
            <a:pPr indent="0" algn="l" eaLnBrk="1" hangingPunct="1"/>
            <a:r>
              <a:rPr lang="en-US" b="1" dirty="0" smtClean="0">
                <a:solidFill>
                  <a:schemeClr val="accent2"/>
                </a:solidFill>
              </a:rPr>
              <a:t>Potential Impacts (SESAR)</a:t>
            </a:r>
          </a:p>
        </p:txBody>
      </p:sp>
      <p:grpSp>
        <p:nvGrpSpPr>
          <p:cNvPr id="93289" name="Group 105"/>
          <p:cNvGrpSpPr>
            <a:grpSpLocks/>
          </p:cNvGrpSpPr>
          <p:nvPr/>
        </p:nvGrpSpPr>
        <p:grpSpPr bwMode="auto">
          <a:xfrm>
            <a:off x="468313" y="3644900"/>
            <a:ext cx="8675687" cy="649288"/>
            <a:chOff x="295" y="2296"/>
            <a:chExt cx="5465" cy="409"/>
          </a:xfrm>
        </p:grpSpPr>
        <p:sp>
          <p:nvSpPr>
            <p:cNvPr id="12368" name="Rectangle 3"/>
            <p:cNvSpPr>
              <a:spLocks noChangeArrowheads="1"/>
            </p:cNvSpPr>
            <p:nvPr/>
          </p:nvSpPr>
          <p:spPr bwMode="auto">
            <a:xfrm>
              <a:off x="2608" y="2381"/>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Financial loss</a:t>
              </a:r>
            </a:p>
          </p:txBody>
        </p:sp>
        <p:sp>
          <p:nvSpPr>
            <p:cNvPr id="12369" name="AutoShape 30"/>
            <p:cNvSpPr>
              <a:spLocks noChangeArrowheads="1"/>
            </p:cNvSpPr>
            <p:nvPr/>
          </p:nvSpPr>
          <p:spPr bwMode="auto">
            <a:xfrm>
              <a:off x="295" y="2296"/>
              <a:ext cx="2267" cy="409"/>
            </a:xfrm>
            <a:prstGeom prst="roundRect">
              <a:avLst>
                <a:gd name="adj" fmla="val 16667"/>
              </a:avLst>
            </a:prstGeom>
            <a:solidFill>
              <a:srgbClr val="FFCC99"/>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Economic</a:t>
              </a:r>
              <a:endParaRPr lang="en-GB" sz="1800" b="1"/>
            </a:p>
          </p:txBody>
        </p:sp>
        <p:grpSp>
          <p:nvGrpSpPr>
            <p:cNvPr id="12370" name="Group 31"/>
            <p:cNvGrpSpPr>
              <a:grpSpLocks/>
            </p:cNvGrpSpPr>
            <p:nvPr/>
          </p:nvGrpSpPr>
          <p:grpSpPr bwMode="auto">
            <a:xfrm>
              <a:off x="2133" y="2338"/>
              <a:ext cx="352" cy="302"/>
              <a:chOff x="3942" y="1627"/>
              <a:chExt cx="503" cy="469"/>
            </a:xfrm>
          </p:grpSpPr>
          <p:sp>
            <p:nvSpPr>
              <p:cNvPr id="12371" name="AutoShape 32"/>
              <p:cNvSpPr>
                <a:spLocks noChangeArrowheads="1"/>
              </p:cNvSpPr>
              <p:nvPr/>
            </p:nvSpPr>
            <p:spPr bwMode="auto">
              <a:xfrm rot="-5400000">
                <a:off x="3976" y="1627"/>
                <a:ext cx="469" cy="46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2159 h 21600"/>
                </a:gdLst>
                <a:ahLst/>
                <a:cxnLst>
                  <a:cxn ang="T8">
                    <a:pos x="T0" y="T1"/>
                  </a:cxn>
                  <a:cxn ang="T9">
                    <a:pos x="T2" y="T3"/>
                  </a:cxn>
                  <a:cxn ang="T10">
                    <a:pos x="T4" y="T5"/>
                  </a:cxn>
                  <a:cxn ang="T11">
                    <a:pos x="T6" y="T7"/>
                  </a:cxn>
                </a:cxnLst>
                <a:rect l="T12" t="T13" r="T14" b="T15"/>
                <a:pathLst>
                  <a:path w="21600" h="21600">
                    <a:moveTo>
                      <a:pt x="3500" y="13723"/>
                    </a:moveTo>
                    <a:cubicBezTo>
                      <a:pt x="3128" y="12793"/>
                      <a:pt x="2937" y="11801"/>
                      <a:pt x="2937" y="10800"/>
                    </a:cubicBezTo>
                    <a:cubicBezTo>
                      <a:pt x="2937" y="6457"/>
                      <a:pt x="6457" y="2937"/>
                      <a:pt x="10800" y="2937"/>
                    </a:cubicBezTo>
                    <a:cubicBezTo>
                      <a:pt x="15142" y="2937"/>
                      <a:pt x="18663" y="6457"/>
                      <a:pt x="18663" y="10800"/>
                    </a:cubicBezTo>
                    <a:cubicBezTo>
                      <a:pt x="18663" y="11801"/>
                      <a:pt x="18471" y="12793"/>
                      <a:pt x="18099" y="13723"/>
                    </a:cubicBezTo>
                    <a:lnTo>
                      <a:pt x="20825" y="14815"/>
                    </a:lnTo>
                    <a:cubicBezTo>
                      <a:pt x="21337" y="13538"/>
                      <a:pt x="21600" y="12175"/>
                      <a:pt x="21600" y="10800"/>
                    </a:cubicBezTo>
                    <a:cubicBezTo>
                      <a:pt x="21600" y="4835"/>
                      <a:pt x="16764" y="0"/>
                      <a:pt x="10800" y="0"/>
                    </a:cubicBezTo>
                    <a:cubicBezTo>
                      <a:pt x="4835" y="0"/>
                      <a:pt x="0" y="4835"/>
                      <a:pt x="0" y="10800"/>
                    </a:cubicBezTo>
                    <a:cubicBezTo>
                      <a:pt x="-1" y="12175"/>
                      <a:pt x="262" y="13538"/>
                      <a:pt x="774" y="14815"/>
                    </a:cubicBezTo>
                    <a:lnTo>
                      <a:pt x="3500" y="13723"/>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12372" name="Rectangle 33"/>
              <p:cNvSpPr>
                <a:spLocks noChangeArrowheads="1"/>
              </p:cNvSpPr>
              <p:nvPr/>
            </p:nvSpPr>
            <p:spPr bwMode="auto">
              <a:xfrm>
                <a:off x="3942" y="1889"/>
                <a:ext cx="292" cy="4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sp>
            <p:nvSpPr>
              <p:cNvPr id="12373" name="Rectangle 34"/>
              <p:cNvSpPr>
                <a:spLocks noChangeArrowheads="1"/>
              </p:cNvSpPr>
              <p:nvPr/>
            </p:nvSpPr>
            <p:spPr bwMode="auto">
              <a:xfrm>
                <a:off x="3943" y="1806"/>
                <a:ext cx="292" cy="4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grpSp>
      </p:grpSp>
      <p:grpSp>
        <p:nvGrpSpPr>
          <p:cNvPr id="93287" name="Group 103"/>
          <p:cNvGrpSpPr>
            <a:grpSpLocks/>
          </p:cNvGrpSpPr>
          <p:nvPr/>
        </p:nvGrpSpPr>
        <p:grpSpPr bwMode="auto">
          <a:xfrm>
            <a:off x="468313" y="2060575"/>
            <a:ext cx="8675687" cy="720725"/>
            <a:chOff x="295" y="1298"/>
            <a:chExt cx="5465" cy="454"/>
          </a:xfrm>
        </p:grpSpPr>
        <p:sp>
          <p:nvSpPr>
            <p:cNvPr id="12364" name="Rectangle 3"/>
            <p:cNvSpPr>
              <a:spLocks noChangeArrowheads="1"/>
            </p:cNvSpPr>
            <p:nvPr/>
          </p:nvSpPr>
          <p:spPr bwMode="auto">
            <a:xfrm>
              <a:off x="2608" y="1411"/>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Reduction, loss</a:t>
              </a:r>
              <a:endParaRPr lang="en-GB" sz="2000"/>
            </a:p>
          </p:txBody>
        </p:sp>
        <p:grpSp>
          <p:nvGrpSpPr>
            <p:cNvPr id="12365" name="Group 92"/>
            <p:cNvGrpSpPr>
              <a:grpSpLocks/>
            </p:cNvGrpSpPr>
            <p:nvPr/>
          </p:nvGrpSpPr>
          <p:grpSpPr bwMode="auto">
            <a:xfrm>
              <a:off x="295" y="1298"/>
              <a:ext cx="2267" cy="454"/>
              <a:chOff x="295" y="1298"/>
              <a:chExt cx="2267" cy="454"/>
            </a:xfrm>
          </p:grpSpPr>
          <p:sp>
            <p:nvSpPr>
              <p:cNvPr id="12366" name="AutoShape 41"/>
              <p:cNvSpPr>
                <a:spLocks noChangeArrowheads="1"/>
              </p:cNvSpPr>
              <p:nvPr/>
            </p:nvSpPr>
            <p:spPr bwMode="auto">
              <a:xfrm>
                <a:off x="295" y="1298"/>
                <a:ext cx="2267" cy="454"/>
              </a:xfrm>
              <a:prstGeom prst="roundRect">
                <a:avLst>
                  <a:gd name="adj" fmla="val 16667"/>
                </a:avLst>
              </a:prstGeom>
              <a:solidFill>
                <a:srgbClr val="FFFF99"/>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Capacity</a:t>
                </a:r>
                <a:endParaRPr lang="en-GB" sz="1800" b="1"/>
              </a:p>
            </p:txBody>
          </p:sp>
          <p:sp>
            <p:nvSpPr>
              <p:cNvPr id="12367" name="Freeform 42"/>
              <p:cNvSpPr>
                <a:spLocks/>
              </p:cNvSpPr>
              <p:nvPr/>
            </p:nvSpPr>
            <p:spPr bwMode="auto">
              <a:xfrm>
                <a:off x="2061" y="1375"/>
                <a:ext cx="412" cy="300"/>
              </a:xfrm>
              <a:custGeom>
                <a:avLst/>
                <a:gdLst>
                  <a:gd name="T0" fmla="*/ 0 w 16292"/>
                  <a:gd name="T1" fmla="*/ 0 h 11588"/>
                  <a:gd name="T2" fmla="*/ 0 w 16292"/>
                  <a:gd name="T3" fmla="*/ 0 h 11588"/>
                  <a:gd name="T4" fmla="*/ 0 w 16292"/>
                  <a:gd name="T5" fmla="*/ 0 h 11588"/>
                  <a:gd name="T6" fmla="*/ 0 w 16292"/>
                  <a:gd name="T7" fmla="*/ 0 h 11588"/>
                  <a:gd name="T8" fmla="*/ 0 w 16292"/>
                  <a:gd name="T9" fmla="*/ 0 h 11588"/>
                  <a:gd name="T10" fmla="*/ 0 w 16292"/>
                  <a:gd name="T11" fmla="*/ 0 h 11588"/>
                  <a:gd name="T12" fmla="*/ 0 w 16292"/>
                  <a:gd name="T13" fmla="*/ 0 h 11588"/>
                  <a:gd name="T14" fmla="*/ 0 w 16292"/>
                  <a:gd name="T15" fmla="*/ 0 h 11588"/>
                  <a:gd name="T16" fmla="*/ 0 w 16292"/>
                  <a:gd name="T17" fmla="*/ 0 h 11588"/>
                  <a:gd name="T18" fmla="*/ 0 w 16292"/>
                  <a:gd name="T19" fmla="*/ 0 h 11588"/>
                  <a:gd name="T20" fmla="*/ 0 w 16292"/>
                  <a:gd name="T21" fmla="*/ 0 h 11588"/>
                  <a:gd name="T22" fmla="*/ 0 w 16292"/>
                  <a:gd name="T23" fmla="*/ 0 h 11588"/>
                  <a:gd name="T24" fmla="*/ 0 w 16292"/>
                  <a:gd name="T25" fmla="*/ 0 h 11588"/>
                  <a:gd name="T26" fmla="*/ 0 w 16292"/>
                  <a:gd name="T27" fmla="*/ 0 h 11588"/>
                  <a:gd name="T28" fmla="*/ 0 w 16292"/>
                  <a:gd name="T29" fmla="*/ 0 h 11588"/>
                  <a:gd name="T30" fmla="*/ 0 w 16292"/>
                  <a:gd name="T31" fmla="*/ 0 h 11588"/>
                  <a:gd name="T32" fmla="*/ 0 w 16292"/>
                  <a:gd name="T33" fmla="*/ 0 h 11588"/>
                  <a:gd name="T34" fmla="*/ 0 w 16292"/>
                  <a:gd name="T35" fmla="*/ 0 h 11588"/>
                  <a:gd name="T36" fmla="*/ 0 w 16292"/>
                  <a:gd name="T37" fmla="*/ 0 h 11588"/>
                  <a:gd name="T38" fmla="*/ 0 w 16292"/>
                  <a:gd name="T39" fmla="*/ 0 h 11588"/>
                  <a:gd name="T40" fmla="*/ 0 w 16292"/>
                  <a:gd name="T41" fmla="*/ 0 h 11588"/>
                  <a:gd name="T42" fmla="*/ 0 w 16292"/>
                  <a:gd name="T43" fmla="*/ 0 h 11588"/>
                  <a:gd name="T44" fmla="*/ 0 w 16292"/>
                  <a:gd name="T45" fmla="*/ 0 h 11588"/>
                  <a:gd name="T46" fmla="*/ 0 w 16292"/>
                  <a:gd name="T47" fmla="*/ 0 h 11588"/>
                  <a:gd name="T48" fmla="*/ 0 w 16292"/>
                  <a:gd name="T49" fmla="*/ 0 h 11588"/>
                  <a:gd name="T50" fmla="*/ 0 w 16292"/>
                  <a:gd name="T51" fmla="*/ 0 h 11588"/>
                  <a:gd name="T52" fmla="*/ 0 w 16292"/>
                  <a:gd name="T53" fmla="*/ 0 h 11588"/>
                  <a:gd name="T54" fmla="*/ 0 w 16292"/>
                  <a:gd name="T55" fmla="*/ 0 h 11588"/>
                  <a:gd name="T56" fmla="*/ 0 w 16292"/>
                  <a:gd name="T57" fmla="*/ 0 h 11588"/>
                  <a:gd name="T58" fmla="*/ 0 w 16292"/>
                  <a:gd name="T59" fmla="*/ 0 h 11588"/>
                  <a:gd name="T60" fmla="*/ 0 w 16292"/>
                  <a:gd name="T61" fmla="*/ 0 h 11588"/>
                  <a:gd name="T62" fmla="*/ 0 w 16292"/>
                  <a:gd name="T63" fmla="*/ 0 h 11588"/>
                  <a:gd name="T64" fmla="*/ 0 w 16292"/>
                  <a:gd name="T65" fmla="*/ 0 h 11588"/>
                  <a:gd name="T66" fmla="*/ 0 w 16292"/>
                  <a:gd name="T67" fmla="*/ 0 h 11588"/>
                  <a:gd name="T68" fmla="*/ 0 w 16292"/>
                  <a:gd name="T69" fmla="*/ 0 h 11588"/>
                  <a:gd name="T70" fmla="*/ 0 w 16292"/>
                  <a:gd name="T71" fmla="*/ 0 h 11588"/>
                  <a:gd name="T72" fmla="*/ 0 w 16292"/>
                  <a:gd name="T73" fmla="*/ 0 h 11588"/>
                  <a:gd name="T74" fmla="*/ 0 w 16292"/>
                  <a:gd name="T75" fmla="*/ 0 h 11588"/>
                  <a:gd name="T76" fmla="*/ 0 w 16292"/>
                  <a:gd name="T77" fmla="*/ 0 h 11588"/>
                  <a:gd name="T78" fmla="*/ 0 w 16292"/>
                  <a:gd name="T79" fmla="*/ 0 h 11588"/>
                  <a:gd name="T80" fmla="*/ 0 w 16292"/>
                  <a:gd name="T81" fmla="*/ 0 h 11588"/>
                  <a:gd name="T82" fmla="*/ 0 w 16292"/>
                  <a:gd name="T83" fmla="*/ 0 h 11588"/>
                  <a:gd name="T84" fmla="*/ 0 w 16292"/>
                  <a:gd name="T85" fmla="*/ 0 h 11588"/>
                  <a:gd name="T86" fmla="*/ 0 w 16292"/>
                  <a:gd name="T87" fmla="*/ 0 h 11588"/>
                  <a:gd name="T88" fmla="*/ 0 w 16292"/>
                  <a:gd name="T89" fmla="*/ 0 h 11588"/>
                  <a:gd name="T90" fmla="*/ 0 w 16292"/>
                  <a:gd name="T91" fmla="*/ 0 h 11588"/>
                  <a:gd name="T92" fmla="*/ 0 w 16292"/>
                  <a:gd name="T93" fmla="*/ 0 h 11588"/>
                  <a:gd name="T94" fmla="*/ 0 w 16292"/>
                  <a:gd name="T95" fmla="*/ 0 h 11588"/>
                  <a:gd name="T96" fmla="*/ 0 w 16292"/>
                  <a:gd name="T97" fmla="*/ 0 h 11588"/>
                  <a:gd name="T98" fmla="*/ 0 w 16292"/>
                  <a:gd name="T99" fmla="*/ 0 h 11588"/>
                  <a:gd name="T100" fmla="*/ 0 w 16292"/>
                  <a:gd name="T101" fmla="*/ 0 h 11588"/>
                  <a:gd name="T102" fmla="*/ 0 w 16292"/>
                  <a:gd name="T103" fmla="*/ 0 h 11588"/>
                  <a:gd name="T104" fmla="*/ 0 w 16292"/>
                  <a:gd name="T105" fmla="*/ 0 h 11588"/>
                  <a:gd name="T106" fmla="*/ 0 w 16292"/>
                  <a:gd name="T107" fmla="*/ 0 h 11588"/>
                  <a:gd name="T108" fmla="*/ 0 w 16292"/>
                  <a:gd name="T109" fmla="*/ 0 h 11588"/>
                  <a:gd name="T110" fmla="*/ 0 w 16292"/>
                  <a:gd name="T111" fmla="*/ 0 h 11588"/>
                  <a:gd name="T112" fmla="*/ 0 w 16292"/>
                  <a:gd name="T113" fmla="*/ 0 h 11588"/>
                  <a:gd name="T114" fmla="*/ 0 w 16292"/>
                  <a:gd name="T115" fmla="*/ 0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chemeClr val="tx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endParaRPr lang="de-DE"/>
              </a:p>
            </p:txBody>
          </p:sp>
        </p:grpSp>
      </p:grpSp>
      <p:grpSp>
        <p:nvGrpSpPr>
          <p:cNvPr id="93292" name="Group 108"/>
          <p:cNvGrpSpPr>
            <a:grpSpLocks/>
          </p:cNvGrpSpPr>
          <p:nvPr/>
        </p:nvGrpSpPr>
        <p:grpSpPr bwMode="auto">
          <a:xfrm>
            <a:off x="468313" y="6022975"/>
            <a:ext cx="8677275" cy="719138"/>
            <a:chOff x="295" y="3794"/>
            <a:chExt cx="5466" cy="453"/>
          </a:xfrm>
        </p:grpSpPr>
        <p:sp>
          <p:nvSpPr>
            <p:cNvPr id="12358" name="Rectangle 3"/>
            <p:cNvSpPr>
              <a:spLocks noChangeArrowheads="1"/>
            </p:cNvSpPr>
            <p:nvPr/>
          </p:nvSpPr>
          <p:spPr bwMode="auto">
            <a:xfrm>
              <a:off x="2609" y="3906"/>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Impact on environment</a:t>
              </a:r>
            </a:p>
          </p:txBody>
        </p:sp>
        <p:grpSp>
          <p:nvGrpSpPr>
            <p:cNvPr id="12359" name="Group 96"/>
            <p:cNvGrpSpPr>
              <a:grpSpLocks/>
            </p:cNvGrpSpPr>
            <p:nvPr/>
          </p:nvGrpSpPr>
          <p:grpSpPr bwMode="auto">
            <a:xfrm>
              <a:off x="295" y="3794"/>
              <a:ext cx="2267" cy="453"/>
              <a:chOff x="295" y="3794"/>
              <a:chExt cx="2267" cy="453"/>
            </a:xfrm>
          </p:grpSpPr>
          <p:sp>
            <p:nvSpPr>
              <p:cNvPr id="12360" name="AutoShape 72"/>
              <p:cNvSpPr>
                <a:spLocks noChangeArrowheads="1"/>
              </p:cNvSpPr>
              <p:nvPr/>
            </p:nvSpPr>
            <p:spPr bwMode="auto">
              <a:xfrm>
                <a:off x="295" y="3794"/>
                <a:ext cx="2267" cy="453"/>
              </a:xfrm>
              <a:prstGeom prst="roundRect">
                <a:avLst>
                  <a:gd name="adj" fmla="val 16667"/>
                </a:avLst>
              </a:prstGeom>
              <a:solidFill>
                <a:srgbClr val="99CC00"/>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Environment</a:t>
                </a:r>
                <a:endParaRPr lang="en-GB" sz="1800" b="1"/>
              </a:p>
            </p:txBody>
          </p:sp>
          <p:grpSp>
            <p:nvGrpSpPr>
              <p:cNvPr id="12361" name="Group 73"/>
              <p:cNvGrpSpPr>
                <a:grpSpLocks/>
              </p:cNvGrpSpPr>
              <p:nvPr/>
            </p:nvGrpSpPr>
            <p:grpSpPr bwMode="auto">
              <a:xfrm>
                <a:off x="2120" y="3857"/>
                <a:ext cx="351" cy="327"/>
                <a:chOff x="2914" y="2722"/>
                <a:chExt cx="1374" cy="1390"/>
              </a:xfrm>
            </p:grpSpPr>
            <p:sp>
              <p:nvSpPr>
                <p:cNvPr id="12362" name="Freeform 74"/>
                <p:cNvSpPr>
                  <a:spLocks/>
                </p:cNvSpPr>
                <p:nvPr/>
              </p:nvSpPr>
              <p:spPr bwMode="auto">
                <a:xfrm>
                  <a:off x="2914" y="2722"/>
                  <a:ext cx="1374" cy="1390"/>
                </a:xfrm>
                <a:custGeom>
                  <a:avLst/>
                  <a:gdLst>
                    <a:gd name="T0" fmla="*/ 0 w 6871"/>
                    <a:gd name="T1" fmla="*/ 0 h 6951"/>
                    <a:gd name="T2" fmla="*/ 0 w 6871"/>
                    <a:gd name="T3" fmla="*/ 0 h 6951"/>
                    <a:gd name="T4" fmla="*/ 0 w 6871"/>
                    <a:gd name="T5" fmla="*/ 0 h 6951"/>
                    <a:gd name="T6" fmla="*/ 0 w 6871"/>
                    <a:gd name="T7" fmla="*/ 0 h 6951"/>
                    <a:gd name="T8" fmla="*/ 0 w 6871"/>
                    <a:gd name="T9" fmla="*/ 0 h 6951"/>
                    <a:gd name="T10" fmla="*/ 0 w 6871"/>
                    <a:gd name="T11" fmla="*/ 0 h 6951"/>
                    <a:gd name="T12" fmla="*/ 0 w 6871"/>
                    <a:gd name="T13" fmla="*/ 0 h 6951"/>
                    <a:gd name="T14" fmla="*/ 0 w 6871"/>
                    <a:gd name="T15" fmla="*/ 0 h 6951"/>
                    <a:gd name="T16" fmla="*/ 0 w 6871"/>
                    <a:gd name="T17" fmla="*/ 0 h 6951"/>
                    <a:gd name="T18" fmla="*/ 0 w 6871"/>
                    <a:gd name="T19" fmla="*/ 0 h 6951"/>
                    <a:gd name="T20" fmla="*/ 0 w 6871"/>
                    <a:gd name="T21" fmla="*/ 0 h 6951"/>
                    <a:gd name="T22" fmla="*/ 0 w 6871"/>
                    <a:gd name="T23" fmla="*/ 0 h 6951"/>
                    <a:gd name="T24" fmla="*/ 0 w 6871"/>
                    <a:gd name="T25" fmla="*/ 0 h 6951"/>
                    <a:gd name="T26" fmla="*/ 0 w 6871"/>
                    <a:gd name="T27" fmla="*/ 0 h 6951"/>
                    <a:gd name="T28" fmla="*/ 0 w 6871"/>
                    <a:gd name="T29" fmla="*/ 0 h 6951"/>
                    <a:gd name="T30" fmla="*/ 0 w 6871"/>
                    <a:gd name="T31" fmla="*/ 0 h 6951"/>
                    <a:gd name="T32" fmla="*/ 0 w 6871"/>
                    <a:gd name="T33" fmla="*/ 0 h 6951"/>
                    <a:gd name="T34" fmla="*/ 0 w 6871"/>
                    <a:gd name="T35" fmla="*/ 0 h 6951"/>
                    <a:gd name="T36" fmla="*/ 0 w 6871"/>
                    <a:gd name="T37" fmla="*/ 0 h 6951"/>
                    <a:gd name="T38" fmla="*/ 0 w 6871"/>
                    <a:gd name="T39" fmla="*/ 0 h 6951"/>
                    <a:gd name="T40" fmla="*/ 0 w 6871"/>
                    <a:gd name="T41" fmla="*/ 0 h 6951"/>
                    <a:gd name="T42" fmla="*/ 0 w 6871"/>
                    <a:gd name="T43" fmla="*/ 0 h 6951"/>
                    <a:gd name="T44" fmla="*/ 0 w 6871"/>
                    <a:gd name="T45" fmla="*/ 0 h 6951"/>
                    <a:gd name="T46" fmla="*/ 0 w 6871"/>
                    <a:gd name="T47" fmla="*/ 0 h 6951"/>
                    <a:gd name="T48" fmla="*/ 0 w 6871"/>
                    <a:gd name="T49" fmla="*/ 0 h 6951"/>
                    <a:gd name="T50" fmla="*/ 0 w 6871"/>
                    <a:gd name="T51" fmla="*/ 0 h 6951"/>
                    <a:gd name="T52" fmla="*/ 0 w 6871"/>
                    <a:gd name="T53" fmla="*/ 0 h 6951"/>
                    <a:gd name="T54" fmla="*/ 0 w 6871"/>
                    <a:gd name="T55" fmla="*/ 0 h 6951"/>
                    <a:gd name="T56" fmla="*/ 0 w 6871"/>
                    <a:gd name="T57" fmla="*/ 0 h 6951"/>
                    <a:gd name="T58" fmla="*/ 0 w 6871"/>
                    <a:gd name="T59" fmla="*/ 0 h 6951"/>
                    <a:gd name="T60" fmla="*/ 0 w 6871"/>
                    <a:gd name="T61" fmla="*/ 0 h 6951"/>
                    <a:gd name="T62" fmla="*/ 0 w 6871"/>
                    <a:gd name="T63" fmla="*/ 0 h 6951"/>
                    <a:gd name="T64" fmla="*/ 0 w 6871"/>
                    <a:gd name="T65" fmla="*/ 0 h 6951"/>
                    <a:gd name="T66" fmla="*/ 0 w 6871"/>
                    <a:gd name="T67" fmla="*/ 0 h 6951"/>
                    <a:gd name="T68" fmla="*/ 0 w 6871"/>
                    <a:gd name="T69" fmla="*/ 0 h 6951"/>
                    <a:gd name="T70" fmla="*/ 0 w 6871"/>
                    <a:gd name="T71" fmla="*/ 0 h 6951"/>
                    <a:gd name="T72" fmla="*/ 0 w 6871"/>
                    <a:gd name="T73" fmla="*/ 0 h 6951"/>
                    <a:gd name="T74" fmla="*/ 0 w 6871"/>
                    <a:gd name="T75" fmla="*/ 0 h 6951"/>
                    <a:gd name="T76" fmla="*/ 0 w 6871"/>
                    <a:gd name="T77" fmla="*/ 0 h 6951"/>
                    <a:gd name="T78" fmla="*/ 0 w 6871"/>
                    <a:gd name="T79" fmla="*/ 0 h 6951"/>
                    <a:gd name="T80" fmla="*/ 0 w 6871"/>
                    <a:gd name="T81" fmla="*/ 0 h 6951"/>
                    <a:gd name="T82" fmla="*/ 0 w 6871"/>
                    <a:gd name="T83" fmla="*/ 0 h 6951"/>
                    <a:gd name="T84" fmla="*/ 0 w 6871"/>
                    <a:gd name="T85" fmla="*/ 0 h 6951"/>
                    <a:gd name="T86" fmla="*/ 0 w 6871"/>
                    <a:gd name="T87" fmla="*/ 0 h 6951"/>
                    <a:gd name="T88" fmla="*/ 0 w 6871"/>
                    <a:gd name="T89" fmla="*/ 0 h 6951"/>
                    <a:gd name="T90" fmla="*/ 0 w 6871"/>
                    <a:gd name="T91" fmla="*/ 0 h 6951"/>
                    <a:gd name="T92" fmla="*/ 0 w 6871"/>
                    <a:gd name="T93" fmla="*/ 0 h 6951"/>
                    <a:gd name="T94" fmla="*/ 0 w 6871"/>
                    <a:gd name="T95" fmla="*/ 0 h 6951"/>
                    <a:gd name="T96" fmla="*/ 0 w 6871"/>
                    <a:gd name="T97" fmla="*/ 0 h 6951"/>
                    <a:gd name="T98" fmla="*/ 0 w 6871"/>
                    <a:gd name="T99" fmla="*/ 0 h 6951"/>
                    <a:gd name="T100" fmla="*/ 0 w 6871"/>
                    <a:gd name="T101" fmla="*/ 0 h 6951"/>
                    <a:gd name="T102" fmla="*/ 0 w 6871"/>
                    <a:gd name="T103" fmla="*/ 0 h 6951"/>
                    <a:gd name="T104" fmla="*/ 0 w 6871"/>
                    <a:gd name="T105" fmla="*/ 0 h 6951"/>
                    <a:gd name="T106" fmla="*/ 0 w 6871"/>
                    <a:gd name="T107" fmla="*/ 0 h 6951"/>
                    <a:gd name="T108" fmla="*/ 0 w 6871"/>
                    <a:gd name="T109" fmla="*/ 0 h 6951"/>
                    <a:gd name="T110" fmla="*/ 0 w 6871"/>
                    <a:gd name="T111" fmla="*/ 0 h 6951"/>
                    <a:gd name="T112" fmla="*/ 0 w 6871"/>
                    <a:gd name="T113" fmla="*/ 0 h 69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871" h="6951">
                      <a:moveTo>
                        <a:pt x="3816" y="300"/>
                      </a:moveTo>
                      <a:lnTo>
                        <a:pt x="4059" y="266"/>
                      </a:lnTo>
                      <a:lnTo>
                        <a:pt x="4306" y="242"/>
                      </a:lnTo>
                      <a:lnTo>
                        <a:pt x="4559" y="227"/>
                      </a:lnTo>
                      <a:lnTo>
                        <a:pt x="4815" y="217"/>
                      </a:lnTo>
                      <a:lnTo>
                        <a:pt x="5062" y="203"/>
                      </a:lnTo>
                      <a:lnTo>
                        <a:pt x="5315" y="193"/>
                      </a:lnTo>
                      <a:lnTo>
                        <a:pt x="5567" y="174"/>
                      </a:lnTo>
                      <a:lnTo>
                        <a:pt x="5818" y="159"/>
                      </a:lnTo>
                      <a:lnTo>
                        <a:pt x="5872" y="169"/>
                      </a:lnTo>
                      <a:lnTo>
                        <a:pt x="5931" y="174"/>
                      </a:lnTo>
                      <a:lnTo>
                        <a:pt x="5984" y="174"/>
                      </a:lnTo>
                      <a:lnTo>
                        <a:pt x="6042" y="174"/>
                      </a:lnTo>
                      <a:lnTo>
                        <a:pt x="6095" y="174"/>
                      </a:lnTo>
                      <a:lnTo>
                        <a:pt x="6148" y="174"/>
                      </a:lnTo>
                      <a:lnTo>
                        <a:pt x="6206" y="179"/>
                      </a:lnTo>
                      <a:lnTo>
                        <a:pt x="6270" y="193"/>
                      </a:lnTo>
                      <a:lnTo>
                        <a:pt x="6294" y="169"/>
                      </a:lnTo>
                      <a:lnTo>
                        <a:pt x="6323" y="149"/>
                      </a:lnTo>
                      <a:lnTo>
                        <a:pt x="6357" y="125"/>
                      </a:lnTo>
                      <a:lnTo>
                        <a:pt x="6396" y="106"/>
                      </a:lnTo>
                      <a:lnTo>
                        <a:pt x="6425" y="81"/>
                      </a:lnTo>
                      <a:lnTo>
                        <a:pt x="6459" y="57"/>
                      </a:lnTo>
                      <a:lnTo>
                        <a:pt x="6493" y="34"/>
                      </a:lnTo>
                      <a:lnTo>
                        <a:pt x="6526" y="14"/>
                      </a:lnTo>
                      <a:lnTo>
                        <a:pt x="6566" y="14"/>
                      </a:lnTo>
                      <a:lnTo>
                        <a:pt x="6609" y="14"/>
                      </a:lnTo>
                      <a:lnTo>
                        <a:pt x="6647" y="9"/>
                      </a:lnTo>
                      <a:lnTo>
                        <a:pt x="6692" y="0"/>
                      </a:lnTo>
                      <a:lnTo>
                        <a:pt x="6735" y="9"/>
                      </a:lnTo>
                      <a:lnTo>
                        <a:pt x="6783" y="28"/>
                      </a:lnTo>
                      <a:lnTo>
                        <a:pt x="6828" y="48"/>
                      </a:lnTo>
                      <a:lnTo>
                        <a:pt x="6871" y="72"/>
                      </a:lnTo>
                      <a:lnTo>
                        <a:pt x="6828" y="106"/>
                      </a:lnTo>
                      <a:lnTo>
                        <a:pt x="6794" y="140"/>
                      </a:lnTo>
                      <a:lnTo>
                        <a:pt x="6735" y="96"/>
                      </a:lnTo>
                      <a:lnTo>
                        <a:pt x="6681" y="91"/>
                      </a:lnTo>
                      <a:lnTo>
                        <a:pt x="6619" y="102"/>
                      </a:lnTo>
                      <a:lnTo>
                        <a:pt x="6560" y="130"/>
                      </a:lnTo>
                      <a:lnTo>
                        <a:pt x="6493" y="164"/>
                      </a:lnTo>
                      <a:lnTo>
                        <a:pt x="6434" y="198"/>
                      </a:lnTo>
                      <a:lnTo>
                        <a:pt x="6372" y="232"/>
                      </a:lnTo>
                      <a:lnTo>
                        <a:pt x="6313" y="256"/>
                      </a:lnTo>
                      <a:lnTo>
                        <a:pt x="6270" y="368"/>
                      </a:lnTo>
                      <a:lnTo>
                        <a:pt x="6240" y="489"/>
                      </a:lnTo>
                      <a:lnTo>
                        <a:pt x="6206" y="605"/>
                      </a:lnTo>
                      <a:lnTo>
                        <a:pt x="6178" y="731"/>
                      </a:lnTo>
                      <a:lnTo>
                        <a:pt x="6138" y="848"/>
                      </a:lnTo>
                      <a:lnTo>
                        <a:pt x="6100" y="969"/>
                      </a:lnTo>
                      <a:lnTo>
                        <a:pt x="6057" y="1076"/>
                      </a:lnTo>
                      <a:lnTo>
                        <a:pt x="5998" y="1182"/>
                      </a:lnTo>
                      <a:lnTo>
                        <a:pt x="5891" y="1565"/>
                      </a:lnTo>
                      <a:lnTo>
                        <a:pt x="5795" y="1958"/>
                      </a:lnTo>
                      <a:lnTo>
                        <a:pt x="5688" y="2346"/>
                      </a:lnTo>
                      <a:lnTo>
                        <a:pt x="5571" y="2729"/>
                      </a:lnTo>
                      <a:lnTo>
                        <a:pt x="5431" y="3093"/>
                      </a:lnTo>
                      <a:lnTo>
                        <a:pt x="5262" y="3441"/>
                      </a:lnTo>
                      <a:lnTo>
                        <a:pt x="5053" y="3762"/>
                      </a:lnTo>
                      <a:lnTo>
                        <a:pt x="4800" y="4052"/>
                      </a:lnTo>
                      <a:lnTo>
                        <a:pt x="4747" y="4188"/>
                      </a:lnTo>
                      <a:lnTo>
                        <a:pt x="4665" y="4295"/>
                      </a:lnTo>
                      <a:lnTo>
                        <a:pt x="4559" y="4378"/>
                      </a:lnTo>
                      <a:lnTo>
                        <a:pt x="4442" y="4455"/>
                      </a:lnTo>
                      <a:lnTo>
                        <a:pt x="4316" y="4523"/>
                      </a:lnTo>
                      <a:lnTo>
                        <a:pt x="4209" y="4604"/>
                      </a:lnTo>
                      <a:lnTo>
                        <a:pt x="4112" y="4702"/>
                      </a:lnTo>
                      <a:lnTo>
                        <a:pt x="4044" y="4828"/>
                      </a:lnTo>
                      <a:lnTo>
                        <a:pt x="3967" y="4885"/>
                      </a:lnTo>
                      <a:lnTo>
                        <a:pt x="3879" y="4934"/>
                      </a:lnTo>
                      <a:lnTo>
                        <a:pt x="3788" y="4978"/>
                      </a:lnTo>
                      <a:lnTo>
                        <a:pt x="3695" y="5022"/>
                      </a:lnTo>
                      <a:lnTo>
                        <a:pt x="3598" y="5066"/>
                      </a:lnTo>
                      <a:lnTo>
                        <a:pt x="3521" y="5128"/>
                      </a:lnTo>
                      <a:lnTo>
                        <a:pt x="3453" y="5196"/>
                      </a:lnTo>
                      <a:lnTo>
                        <a:pt x="3404" y="5288"/>
                      </a:lnTo>
                      <a:lnTo>
                        <a:pt x="3225" y="5318"/>
                      </a:lnTo>
                      <a:lnTo>
                        <a:pt x="3065" y="5386"/>
                      </a:lnTo>
                      <a:lnTo>
                        <a:pt x="2914" y="5477"/>
                      </a:lnTo>
                      <a:lnTo>
                        <a:pt x="2774" y="5589"/>
                      </a:lnTo>
                      <a:lnTo>
                        <a:pt x="2623" y="5686"/>
                      </a:lnTo>
                      <a:lnTo>
                        <a:pt x="2478" y="5773"/>
                      </a:lnTo>
                      <a:lnTo>
                        <a:pt x="2314" y="5822"/>
                      </a:lnTo>
                      <a:lnTo>
                        <a:pt x="2134" y="5831"/>
                      </a:lnTo>
                      <a:lnTo>
                        <a:pt x="1945" y="5899"/>
                      </a:lnTo>
                      <a:lnTo>
                        <a:pt x="1770" y="5991"/>
                      </a:lnTo>
                      <a:lnTo>
                        <a:pt x="1600" y="6098"/>
                      </a:lnTo>
                      <a:lnTo>
                        <a:pt x="1440" y="6210"/>
                      </a:lnTo>
                      <a:lnTo>
                        <a:pt x="1271" y="6311"/>
                      </a:lnTo>
                      <a:lnTo>
                        <a:pt x="1097" y="6413"/>
                      </a:lnTo>
                      <a:lnTo>
                        <a:pt x="917" y="6491"/>
                      </a:lnTo>
                      <a:lnTo>
                        <a:pt x="723" y="6549"/>
                      </a:lnTo>
                      <a:lnTo>
                        <a:pt x="641" y="6617"/>
                      </a:lnTo>
                      <a:lnTo>
                        <a:pt x="554" y="6679"/>
                      </a:lnTo>
                      <a:lnTo>
                        <a:pt x="461" y="6733"/>
                      </a:lnTo>
                      <a:lnTo>
                        <a:pt x="374" y="6786"/>
                      </a:lnTo>
                      <a:lnTo>
                        <a:pt x="277" y="6830"/>
                      </a:lnTo>
                      <a:lnTo>
                        <a:pt x="185" y="6873"/>
                      </a:lnTo>
                      <a:lnTo>
                        <a:pt x="88" y="6913"/>
                      </a:lnTo>
                      <a:lnTo>
                        <a:pt x="0" y="6951"/>
                      </a:lnTo>
                      <a:lnTo>
                        <a:pt x="6" y="6820"/>
                      </a:lnTo>
                      <a:lnTo>
                        <a:pt x="45" y="6690"/>
                      </a:lnTo>
                      <a:lnTo>
                        <a:pt x="88" y="6558"/>
                      </a:lnTo>
                      <a:lnTo>
                        <a:pt x="136" y="6428"/>
                      </a:lnTo>
                      <a:lnTo>
                        <a:pt x="175" y="6297"/>
                      </a:lnTo>
                      <a:lnTo>
                        <a:pt x="200" y="6166"/>
                      </a:lnTo>
                      <a:lnTo>
                        <a:pt x="190" y="6035"/>
                      </a:lnTo>
                      <a:lnTo>
                        <a:pt x="147" y="5909"/>
                      </a:lnTo>
                      <a:lnTo>
                        <a:pt x="194" y="5797"/>
                      </a:lnTo>
                      <a:lnTo>
                        <a:pt x="219" y="5686"/>
                      </a:lnTo>
                      <a:lnTo>
                        <a:pt x="219" y="5569"/>
                      </a:lnTo>
                      <a:lnTo>
                        <a:pt x="213" y="5458"/>
                      </a:lnTo>
                      <a:lnTo>
                        <a:pt x="200" y="5341"/>
                      </a:lnTo>
                      <a:lnTo>
                        <a:pt x="204" y="5235"/>
                      </a:lnTo>
                      <a:lnTo>
                        <a:pt x="228" y="5128"/>
                      </a:lnTo>
                      <a:lnTo>
                        <a:pt x="287" y="5032"/>
                      </a:lnTo>
                      <a:lnTo>
                        <a:pt x="253" y="4944"/>
                      </a:lnTo>
                      <a:lnTo>
                        <a:pt x="258" y="4872"/>
                      </a:lnTo>
                      <a:lnTo>
                        <a:pt x="277" y="4804"/>
                      </a:lnTo>
                      <a:lnTo>
                        <a:pt x="311" y="4740"/>
                      </a:lnTo>
                      <a:lnTo>
                        <a:pt x="340" y="4672"/>
                      </a:lnTo>
                      <a:lnTo>
                        <a:pt x="360" y="4604"/>
                      </a:lnTo>
                      <a:lnTo>
                        <a:pt x="354" y="4527"/>
                      </a:lnTo>
                      <a:lnTo>
                        <a:pt x="326" y="4455"/>
                      </a:lnTo>
                      <a:lnTo>
                        <a:pt x="364" y="4416"/>
                      </a:lnTo>
                      <a:lnTo>
                        <a:pt x="407" y="4378"/>
                      </a:lnTo>
                      <a:lnTo>
                        <a:pt x="447" y="4333"/>
                      </a:lnTo>
                      <a:lnTo>
                        <a:pt x="481" y="4290"/>
                      </a:lnTo>
                      <a:lnTo>
                        <a:pt x="505" y="4237"/>
                      </a:lnTo>
                      <a:lnTo>
                        <a:pt x="529" y="4188"/>
                      </a:lnTo>
                      <a:lnTo>
                        <a:pt x="543" y="4135"/>
                      </a:lnTo>
                      <a:lnTo>
                        <a:pt x="554" y="4082"/>
                      </a:lnTo>
                      <a:lnTo>
                        <a:pt x="495" y="3956"/>
                      </a:lnTo>
                      <a:lnTo>
                        <a:pt x="495" y="3839"/>
                      </a:lnTo>
                      <a:lnTo>
                        <a:pt x="524" y="3722"/>
                      </a:lnTo>
                      <a:lnTo>
                        <a:pt x="582" y="3611"/>
                      </a:lnTo>
                      <a:lnTo>
                        <a:pt x="631" y="3494"/>
                      </a:lnTo>
                      <a:lnTo>
                        <a:pt x="680" y="3383"/>
                      </a:lnTo>
                      <a:lnTo>
                        <a:pt x="689" y="3262"/>
                      </a:lnTo>
                      <a:lnTo>
                        <a:pt x="660" y="3146"/>
                      </a:lnTo>
                      <a:lnTo>
                        <a:pt x="776" y="3025"/>
                      </a:lnTo>
                      <a:lnTo>
                        <a:pt x="854" y="2889"/>
                      </a:lnTo>
                      <a:lnTo>
                        <a:pt x="893" y="2744"/>
                      </a:lnTo>
                      <a:lnTo>
                        <a:pt x="917" y="2593"/>
                      </a:lnTo>
                      <a:lnTo>
                        <a:pt x="941" y="2437"/>
                      </a:lnTo>
                      <a:lnTo>
                        <a:pt x="995" y="2297"/>
                      </a:lnTo>
                      <a:lnTo>
                        <a:pt x="1082" y="2171"/>
                      </a:lnTo>
                      <a:lnTo>
                        <a:pt x="1232" y="2079"/>
                      </a:lnTo>
                      <a:lnTo>
                        <a:pt x="1246" y="1934"/>
                      </a:lnTo>
                      <a:lnTo>
                        <a:pt x="1304" y="1813"/>
                      </a:lnTo>
                      <a:lnTo>
                        <a:pt x="1387" y="1696"/>
                      </a:lnTo>
                      <a:lnTo>
                        <a:pt x="1494" y="1594"/>
                      </a:lnTo>
                      <a:lnTo>
                        <a:pt x="1606" y="1493"/>
                      </a:lnTo>
                      <a:lnTo>
                        <a:pt x="1726" y="1406"/>
                      </a:lnTo>
                      <a:lnTo>
                        <a:pt x="1843" y="1308"/>
                      </a:lnTo>
                      <a:lnTo>
                        <a:pt x="1960" y="1216"/>
                      </a:lnTo>
                      <a:lnTo>
                        <a:pt x="2081" y="1110"/>
                      </a:lnTo>
                      <a:lnTo>
                        <a:pt x="2216" y="1022"/>
                      </a:lnTo>
                      <a:lnTo>
                        <a:pt x="2352" y="944"/>
                      </a:lnTo>
                      <a:lnTo>
                        <a:pt x="2497" y="872"/>
                      </a:lnTo>
                      <a:lnTo>
                        <a:pt x="2638" y="794"/>
                      </a:lnTo>
                      <a:lnTo>
                        <a:pt x="2778" y="722"/>
                      </a:lnTo>
                      <a:lnTo>
                        <a:pt x="2914" y="639"/>
                      </a:lnTo>
                      <a:lnTo>
                        <a:pt x="3045" y="552"/>
                      </a:lnTo>
                      <a:lnTo>
                        <a:pt x="3132" y="509"/>
                      </a:lnTo>
                      <a:lnTo>
                        <a:pt x="3230" y="475"/>
                      </a:lnTo>
                      <a:lnTo>
                        <a:pt x="3326" y="441"/>
                      </a:lnTo>
                      <a:lnTo>
                        <a:pt x="3424" y="411"/>
                      </a:lnTo>
                      <a:lnTo>
                        <a:pt x="3521" y="383"/>
                      </a:lnTo>
                      <a:lnTo>
                        <a:pt x="3618" y="358"/>
                      </a:lnTo>
                      <a:lnTo>
                        <a:pt x="3715" y="330"/>
                      </a:lnTo>
                      <a:lnTo>
                        <a:pt x="3816" y="300"/>
                      </a:lnTo>
                      <a:close/>
                    </a:path>
                  </a:pathLst>
                </a:custGeom>
                <a:solidFill>
                  <a:schemeClr val="tx1"/>
                </a:solidFill>
                <a:ln w="3175">
                  <a:solidFill>
                    <a:schemeClr val="tx1"/>
                  </a:solidFill>
                  <a:prstDash val="solid"/>
                  <a:round/>
                  <a:headEnd/>
                  <a:tailEnd/>
                </a:ln>
              </p:spPr>
              <p:txBody>
                <a:bodyPr/>
                <a:lstStyle/>
                <a:p>
                  <a:endParaRPr lang="de-DE"/>
                </a:p>
              </p:txBody>
            </p:sp>
            <p:sp>
              <p:nvSpPr>
                <p:cNvPr id="12363" name="Freeform 75"/>
                <p:cNvSpPr>
                  <a:spLocks/>
                </p:cNvSpPr>
                <p:nvPr/>
              </p:nvSpPr>
              <p:spPr bwMode="auto">
                <a:xfrm>
                  <a:off x="2914" y="2781"/>
                  <a:ext cx="1256" cy="1331"/>
                </a:xfrm>
                <a:custGeom>
                  <a:avLst/>
                  <a:gdLst>
                    <a:gd name="T0" fmla="*/ 0 w 6279"/>
                    <a:gd name="T1" fmla="*/ 0 h 6656"/>
                    <a:gd name="T2" fmla="*/ 0 w 6279"/>
                    <a:gd name="T3" fmla="*/ 0 h 6656"/>
                    <a:gd name="T4" fmla="*/ 0 w 6279"/>
                    <a:gd name="T5" fmla="*/ 0 h 6656"/>
                    <a:gd name="T6" fmla="*/ 0 w 6279"/>
                    <a:gd name="T7" fmla="*/ 0 h 6656"/>
                    <a:gd name="T8" fmla="*/ 0 w 6279"/>
                    <a:gd name="T9" fmla="*/ 0 h 6656"/>
                    <a:gd name="T10" fmla="*/ 0 w 6279"/>
                    <a:gd name="T11" fmla="*/ 0 h 6656"/>
                    <a:gd name="T12" fmla="*/ 0 w 6279"/>
                    <a:gd name="T13" fmla="*/ 0 h 6656"/>
                    <a:gd name="T14" fmla="*/ 0 w 6279"/>
                    <a:gd name="T15" fmla="*/ 0 h 6656"/>
                    <a:gd name="T16" fmla="*/ 0 w 6279"/>
                    <a:gd name="T17" fmla="*/ 0 h 6656"/>
                    <a:gd name="T18" fmla="*/ 0 w 6279"/>
                    <a:gd name="T19" fmla="*/ 0 h 6656"/>
                    <a:gd name="T20" fmla="*/ 0 w 6279"/>
                    <a:gd name="T21" fmla="*/ 0 h 6656"/>
                    <a:gd name="T22" fmla="*/ 0 w 6279"/>
                    <a:gd name="T23" fmla="*/ 0 h 6656"/>
                    <a:gd name="T24" fmla="*/ 0 w 6279"/>
                    <a:gd name="T25" fmla="*/ 0 h 6656"/>
                    <a:gd name="T26" fmla="*/ 0 w 6279"/>
                    <a:gd name="T27" fmla="*/ 0 h 6656"/>
                    <a:gd name="T28" fmla="*/ 0 w 6279"/>
                    <a:gd name="T29" fmla="*/ 0 h 6656"/>
                    <a:gd name="T30" fmla="*/ 0 w 6279"/>
                    <a:gd name="T31" fmla="*/ 0 h 6656"/>
                    <a:gd name="T32" fmla="*/ 0 w 6279"/>
                    <a:gd name="T33" fmla="*/ 0 h 6656"/>
                    <a:gd name="T34" fmla="*/ 0 w 6279"/>
                    <a:gd name="T35" fmla="*/ 0 h 6656"/>
                    <a:gd name="T36" fmla="*/ 0 w 6279"/>
                    <a:gd name="T37" fmla="*/ 0 h 6656"/>
                    <a:gd name="T38" fmla="*/ 0 w 6279"/>
                    <a:gd name="T39" fmla="*/ 0 h 6656"/>
                    <a:gd name="T40" fmla="*/ 0 w 6279"/>
                    <a:gd name="T41" fmla="*/ 0 h 6656"/>
                    <a:gd name="T42" fmla="*/ 0 w 6279"/>
                    <a:gd name="T43" fmla="*/ 0 h 6656"/>
                    <a:gd name="T44" fmla="*/ 0 w 6279"/>
                    <a:gd name="T45" fmla="*/ 0 h 6656"/>
                    <a:gd name="T46" fmla="*/ 0 w 6279"/>
                    <a:gd name="T47" fmla="*/ 0 h 6656"/>
                    <a:gd name="T48" fmla="*/ 0 w 6279"/>
                    <a:gd name="T49" fmla="*/ 0 h 6656"/>
                    <a:gd name="T50" fmla="*/ 0 w 6279"/>
                    <a:gd name="T51" fmla="*/ 0 h 6656"/>
                    <a:gd name="T52" fmla="*/ 0 w 6279"/>
                    <a:gd name="T53" fmla="*/ 0 h 6656"/>
                    <a:gd name="T54" fmla="*/ 0 w 6279"/>
                    <a:gd name="T55" fmla="*/ 0 h 6656"/>
                    <a:gd name="T56" fmla="*/ 0 w 6279"/>
                    <a:gd name="T57" fmla="*/ 0 h 6656"/>
                    <a:gd name="T58" fmla="*/ 0 w 6279"/>
                    <a:gd name="T59" fmla="*/ 0 h 6656"/>
                    <a:gd name="T60" fmla="*/ 0 w 6279"/>
                    <a:gd name="T61" fmla="*/ 0 h 6656"/>
                    <a:gd name="T62" fmla="*/ 0 w 6279"/>
                    <a:gd name="T63" fmla="*/ 0 h 6656"/>
                    <a:gd name="T64" fmla="*/ 0 w 6279"/>
                    <a:gd name="T65" fmla="*/ 0 h 6656"/>
                    <a:gd name="T66" fmla="*/ 0 w 6279"/>
                    <a:gd name="T67" fmla="*/ 0 h 6656"/>
                    <a:gd name="T68" fmla="*/ 0 w 6279"/>
                    <a:gd name="T69" fmla="*/ 0 h 6656"/>
                    <a:gd name="T70" fmla="*/ 0 w 6279"/>
                    <a:gd name="T71" fmla="*/ 0 h 66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79" h="6656">
                      <a:moveTo>
                        <a:pt x="6279" y="73"/>
                      </a:moveTo>
                      <a:lnTo>
                        <a:pt x="6251" y="67"/>
                      </a:lnTo>
                      <a:lnTo>
                        <a:pt x="6231" y="67"/>
                      </a:lnTo>
                      <a:lnTo>
                        <a:pt x="6119" y="121"/>
                      </a:lnTo>
                      <a:lnTo>
                        <a:pt x="5965" y="233"/>
                      </a:lnTo>
                      <a:lnTo>
                        <a:pt x="5761" y="383"/>
                      </a:lnTo>
                      <a:lnTo>
                        <a:pt x="5533" y="577"/>
                      </a:lnTo>
                      <a:lnTo>
                        <a:pt x="5275" y="785"/>
                      </a:lnTo>
                      <a:lnTo>
                        <a:pt x="5004" y="1013"/>
                      </a:lnTo>
                      <a:lnTo>
                        <a:pt x="4723" y="1236"/>
                      </a:lnTo>
                      <a:lnTo>
                        <a:pt x="4446" y="1454"/>
                      </a:lnTo>
                      <a:lnTo>
                        <a:pt x="4112" y="1726"/>
                      </a:lnTo>
                      <a:lnTo>
                        <a:pt x="3700" y="2133"/>
                      </a:lnTo>
                      <a:lnTo>
                        <a:pt x="3244" y="2623"/>
                      </a:lnTo>
                      <a:lnTo>
                        <a:pt x="2774" y="3161"/>
                      </a:lnTo>
                      <a:lnTo>
                        <a:pt x="2323" y="3699"/>
                      </a:lnTo>
                      <a:lnTo>
                        <a:pt x="1935" y="4198"/>
                      </a:lnTo>
                      <a:lnTo>
                        <a:pt x="1634" y="4620"/>
                      </a:lnTo>
                      <a:lnTo>
                        <a:pt x="1465" y="4925"/>
                      </a:lnTo>
                      <a:lnTo>
                        <a:pt x="1353" y="5125"/>
                      </a:lnTo>
                      <a:lnTo>
                        <a:pt x="1208" y="5347"/>
                      </a:lnTo>
                      <a:lnTo>
                        <a:pt x="1038" y="5575"/>
                      </a:lnTo>
                      <a:lnTo>
                        <a:pt x="854" y="5813"/>
                      </a:lnTo>
                      <a:lnTo>
                        <a:pt x="656" y="6041"/>
                      </a:lnTo>
                      <a:lnTo>
                        <a:pt x="471" y="6254"/>
                      </a:lnTo>
                      <a:lnTo>
                        <a:pt x="296" y="6443"/>
                      </a:lnTo>
                      <a:lnTo>
                        <a:pt x="151" y="6603"/>
                      </a:lnTo>
                      <a:lnTo>
                        <a:pt x="107" y="6612"/>
                      </a:lnTo>
                      <a:lnTo>
                        <a:pt x="73" y="6632"/>
                      </a:lnTo>
                      <a:lnTo>
                        <a:pt x="49" y="6637"/>
                      </a:lnTo>
                      <a:lnTo>
                        <a:pt x="39" y="6646"/>
                      </a:lnTo>
                      <a:lnTo>
                        <a:pt x="34" y="6646"/>
                      </a:lnTo>
                      <a:lnTo>
                        <a:pt x="30" y="6646"/>
                      </a:lnTo>
                      <a:lnTo>
                        <a:pt x="25" y="6646"/>
                      </a:lnTo>
                      <a:lnTo>
                        <a:pt x="20" y="6652"/>
                      </a:lnTo>
                      <a:lnTo>
                        <a:pt x="10" y="6652"/>
                      </a:lnTo>
                      <a:lnTo>
                        <a:pt x="6" y="6652"/>
                      </a:lnTo>
                      <a:lnTo>
                        <a:pt x="0" y="6656"/>
                      </a:lnTo>
                      <a:lnTo>
                        <a:pt x="0" y="6652"/>
                      </a:lnTo>
                      <a:lnTo>
                        <a:pt x="0" y="6646"/>
                      </a:lnTo>
                      <a:lnTo>
                        <a:pt x="0" y="6637"/>
                      </a:lnTo>
                      <a:lnTo>
                        <a:pt x="0" y="6632"/>
                      </a:lnTo>
                      <a:lnTo>
                        <a:pt x="0" y="6627"/>
                      </a:lnTo>
                      <a:lnTo>
                        <a:pt x="0" y="6618"/>
                      </a:lnTo>
                      <a:lnTo>
                        <a:pt x="136" y="6472"/>
                      </a:lnTo>
                      <a:lnTo>
                        <a:pt x="311" y="6288"/>
                      </a:lnTo>
                      <a:lnTo>
                        <a:pt x="505" y="6065"/>
                      </a:lnTo>
                      <a:lnTo>
                        <a:pt x="718" y="5828"/>
                      </a:lnTo>
                      <a:lnTo>
                        <a:pt x="917" y="5570"/>
                      </a:lnTo>
                      <a:lnTo>
                        <a:pt x="1110" y="5318"/>
                      </a:lnTo>
                      <a:lnTo>
                        <a:pt x="1271" y="5076"/>
                      </a:lnTo>
                      <a:lnTo>
                        <a:pt x="1392" y="4858"/>
                      </a:lnTo>
                      <a:lnTo>
                        <a:pt x="1562" y="4552"/>
                      </a:lnTo>
                      <a:lnTo>
                        <a:pt x="1862" y="4136"/>
                      </a:lnTo>
                      <a:lnTo>
                        <a:pt x="2250" y="3636"/>
                      </a:lnTo>
                      <a:lnTo>
                        <a:pt x="2701" y="3103"/>
                      </a:lnTo>
                      <a:lnTo>
                        <a:pt x="3172" y="2564"/>
                      </a:lnTo>
                      <a:lnTo>
                        <a:pt x="3628" y="2074"/>
                      </a:lnTo>
                      <a:lnTo>
                        <a:pt x="4039" y="1667"/>
                      </a:lnTo>
                      <a:lnTo>
                        <a:pt x="4374" y="1392"/>
                      </a:lnTo>
                      <a:lnTo>
                        <a:pt x="4645" y="1179"/>
                      </a:lnTo>
                      <a:lnTo>
                        <a:pt x="4926" y="955"/>
                      </a:lnTo>
                      <a:lnTo>
                        <a:pt x="5198" y="727"/>
                      </a:lnTo>
                      <a:lnTo>
                        <a:pt x="5460" y="519"/>
                      </a:lnTo>
                      <a:lnTo>
                        <a:pt x="5688" y="325"/>
                      </a:lnTo>
                      <a:lnTo>
                        <a:pt x="5887" y="169"/>
                      </a:lnTo>
                      <a:lnTo>
                        <a:pt x="6046" y="58"/>
                      </a:lnTo>
                      <a:lnTo>
                        <a:pt x="6159" y="5"/>
                      </a:lnTo>
                      <a:lnTo>
                        <a:pt x="6178" y="0"/>
                      </a:lnTo>
                      <a:lnTo>
                        <a:pt x="6206" y="14"/>
                      </a:lnTo>
                      <a:lnTo>
                        <a:pt x="6236" y="39"/>
                      </a:lnTo>
                      <a:lnTo>
                        <a:pt x="6279" y="73"/>
                      </a:lnTo>
                      <a:close/>
                    </a:path>
                  </a:pathLst>
                </a:custGeom>
                <a:solidFill>
                  <a:schemeClr val="accent1"/>
                </a:solidFill>
                <a:ln w="3175">
                  <a:solidFill>
                    <a:schemeClr val="bg1"/>
                  </a:solidFill>
                  <a:prstDash val="solid"/>
                  <a:round/>
                  <a:headEnd/>
                  <a:tailEnd/>
                </a:ln>
              </p:spPr>
              <p:txBody>
                <a:bodyPr/>
                <a:lstStyle/>
                <a:p>
                  <a:endParaRPr lang="de-DE"/>
                </a:p>
              </p:txBody>
            </p:sp>
          </p:grpSp>
        </p:grpSp>
      </p:grpSp>
      <p:grpSp>
        <p:nvGrpSpPr>
          <p:cNvPr id="93290" name="Group 106"/>
          <p:cNvGrpSpPr>
            <a:grpSpLocks/>
          </p:cNvGrpSpPr>
          <p:nvPr/>
        </p:nvGrpSpPr>
        <p:grpSpPr bwMode="auto">
          <a:xfrm>
            <a:off x="468313" y="4437063"/>
            <a:ext cx="8705850" cy="647700"/>
            <a:chOff x="295" y="2795"/>
            <a:chExt cx="5484" cy="408"/>
          </a:xfrm>
        </p:grpSpPr>
        <p:sp>
          <p:nvSpPr>
            <p:cNvPr id="12354" name="Rectangle 3"/>
            <p:cNvSpPr>
              <a:spLocks noChangeArrowheads="1"/>
            </p:cNvSpPr>
            <p:nvPr/>
          </p:nvSpPr>
          <p:spPr bwMode="auto">
            <a:xfrm>
              <a:off x="2627" y="2866"/>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2000">
                  <a:solidFill>
                    <a:schemeClr val="tx1"/>
                  </a:solidFill>
                </a:rPr>
                <a:t>Reputation</a:t>
              </a:r>
              <a:endParaRPr lang="en-GB" sz="2000">
                <a:solidFill>
                  <a:schemeClr val="tx1"/>
                </a:solidFill>
              </a:endParaRPr>
            </a:p>
          </p:txBody>
        </p:sp>
        <p:grpSp>
          <p:nvGrpSpPr>
            <p:cNvPr id="12355" name="Group 94"/>
            <p:cNvGrpSpPr>
              <a:grpSpLocks/>
            </p:cNvGrpSpPr>
            <p:nvPr/>
          </p:nvGrpSpPr>
          <p:grpSpPr bwMode="auto">
            <a:xfrm>
              <a:off x="295" y="2795"/>
              <a:ext cx="2267" cy="408"/>
              <a:chOff x="295" y="2795"/>
              <a:chExt cx="2267" cy="408"/>
            </a:xfrm>
          </p:grpSpPr>
          <p:sp>
            <p:nvSpPr>
              <p:cNvPr id="12356" name="AutoShape 77"/>
              <p:cNvSpPr>
                <a:spLocks noChangeArrowheads="1"/>
              </p:cNvSpPr>
              <p:nvPr/>
            </p:nvSpPr>
            <p:spPr bwMode="auto">
              <a:xfrm>
                <a:off x="295" y="2795"/>
                <a:ext cx="2267" cy="408"/>
              </a:xfrm>
              <a:prstGeom prst="roundRect">
                <a:avLst>
                  <a:gd name="adj" fmla="val 16667"/>
                </a:avLst>
              </a:prstGeom>
              <a:solidFill>
                <a:srgbClr val="00FFFF"/>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Branding</a:t>
                </a:r>
                <a:endParaRPr lang="en-GB" sz="1800" b="1"/>
              </a:p>
            </p:txBody>
          </p:sp>
          <p:sp>
            <p:nvSpPr>
              <p:cNvPr id="12357" name="Freeform 78"/>
              <p:cNvSpPr>
                <a:spLocks/>
              </p:cNvSpPr>
              <p:nvPr/>
            </p:nvSpPr>
            <p:spPr bwMode="auto">
              <a:xfrm>
                <a:off x="2135" y="2861"/>
                <a:ext cx="311" cy="276"/>
              </a:xfrm>
              <a:custGeom>
                <a:avLst/>
                <a:gdLst>
                  <a:gd name="T0" fmla="*/ 0 w 15756"/>
                  <a:gd name="T1" fmla="*/ 0 h 16364"/>
                  <a:gd name="T2" fmla="*/ 0 w 15756"/>
                  <a:gd name="T3" fmla="*/ 0 h 16364"/>
                  <a:gd name="T4" fmla="*/ 0 w 15756"/>
                  <a:gd name="T5" fmla="*/ 0 h 16364"/>
                  <a:gd name="T6" fmla="*/ 0 w 15756"/>
                  <a:gd name="T7" fmla="*/ 0 h 16364"/>
                  <a:gd name="T8" fmla="*/ 0 w 15756"/>
                  <a:gd name="T9" fmla="*/ 0 h 16364"/>
                  <a:gd name="T10" fmla="*/ 0 w 15756"/>
                  <a:gd name="T11" fmla="*/ 0 h 16364"/>
                  <a:gd name="T12" fmla="*/ 0 w 15756"/>
                  <a:gd name="T13" fmla="*/ 0 h 16364"/>
                  <a:gd name="T14" fmla="*/ 0 w 15756"/>
                  <a:gd name="T15" fmla="*/ 0 h 16364"/>
                  <a:gd name="T16" fmla="*/ 0 w 15756"/>
                  <a:gd name="T17" fmla="*/ 0 h 16364"/>
                  <a:gd name="T18" fmla="*/ 0 w 15756"/>
                  <a:gd name="T19" fmla="*/ 0 h 16364"/>
                  <a:gd name="T20" fmla="*/ 0 w 15756"/>
                  <a:gd name="T21" fmla="*/ 0 h 16364"/>
                  <a:gd name="T22" fmla="*/ 0 w 15756"/>
                  <a:gd name="T23" fmla="*/ 0 h 16364"/>
                  <a:gd name="T24" fmla="*/ 0 w 15756"/>
                  <a:gd name="T25" fmla="*/ 0 h 16364"/>
                  <a:gd name="T26" fmla="*/ 0 w 15756"/>
                  <a:gd name="T27" fmla="*/ 0 h 16364"/>
                  <a:gd name="T28" fmla="*/ 0 w 15756"/>
                  <a:gd name="T29" fmla="*/ 0 h 16364"/>
                  <a:gd name="T30" fmla="*/ 0 w 15756"/>
                  <a:gd name="T31" fmla="*/ 0 h 16364"/>
                  <a:gd name="T32" fmla="*/ 0 w 15756"/>
                  <a:gd name="T33" fmla="*/ 0 h 16364"/>
                  <a:gd name="T34" fmla="*/ 0 w 15756"/>
                  <a:gd name="T35" fmla="*/ 0 h 16364"/>
                  <a:gd name="T36" fmla="*/ 0 w 15756"/>
                  <a:gd name="T37" fmla="*/ 0 h 16364"/>
                  <a:gd name="T38" fmla="*/ 0 w 15756"/>
                  <a:gd name="T39" fmla="*/ 0 h 16364"/>
                  <a:gd name="T40" fmla="*/ 0 w 15756"/>
                  <a:gd name="T41" fmla="*/ 0 h 16364"/>
                  <a:gd name="T42" fmla="*/ 0 w 15756"/>
                  <a:gd name="T43" fmla="*/ 0 h 16364"/>
                  <a:gd name="T44" fmla="*/ 0 w 15756"/>
                  <a:gd name="T45" fmla="*/ 0 h 16364"/>
                  <a:gd name="T46" fmla="*/ 0 w 15756"/>
                  <a:gd name="T47" fmla="*/ 0 h 16364"/>
                  <a:gd name="T48" fmla="*/ 0 w 15756"/>
                  <a:gd name="T49" fmla="*/ 0 h 16364"/>
                  <a:gd name="T50" fmla="*/ 0 w 15756"/>
                  <a:gd name="T51" fmla="*/ 0 h 16364"/>
                  <a:gd name="T52" fmla="*/ 0 w 15756"/>
                  <a:gd name="T53" fmla="*/ 0 h 16364"/>
                  <a:gd name="T54" fmla="*/ 0 w 15756"/>
                  <a:gd name="T55" fmla="*/ 0 h 16364"/>
                  <a:gd name="T56" fmla="*/ 0 w 15756"/>
                  <a:gd name="T57" fmla="*/ 0 h 16364"/>
                  <a:gd name="T58" fmla="*/ 0 w 15756"/>
                  <a:gd name="T59" fmla="*/ 0 h 16364"/>
                  <a:gd name="T60" fmla="*/ 0 w 15756"/>
                  <a:gd name="T61" fmla="*/ 0 h 16364"/>
                  <a:gd name="T62" fmla="*/ 0 w 15756"/>
                  <a:gd name="T63" fmla="*/ 0 h 16364"/>
                  <a:gd name="T64" fmla="*/ 0 w 15756"/>
                  <a:gd name="T65" fmla="*/ 0 h 16364"/>
                  <a:gd name="T66" fmla="*/ 0 w 15756"/>
                  <a:gd name="T67" fmla="*/ 0 h 16364"/>
                  <a:gd name="T68" fmla="*/ 0 w 15756"/>
                  <a:gd name="T69" fmla="*/ 0 h 16364"/>
                  <a:gd name="T70" fmla="*/ 0 w 15756"/>
                  <a:gd name="T71" fmla="*/ 0 h 16364"/>
                  <a:gd name="T72" fmla="*/ 0 w 15756"/>
                  <a:gd name="T73" fmla="*/ 0 h 16364"/>
                  <a:gd name="T74" fmla="*/ 0 w 15756"/>
                  <a:gd name="T75" fmla="*/ 0 h 16364"/>
                  <a:gd name="T76" fmla="*/ 0 w 15756"/>
                  <a:gd name="T77" fmla="*/ 0 h 16364"/>
                  <a:gd name="T78" fmla="*/ 0 w 15756"/>
                  <a:gd name="T79" fmla="*/ 0 h 16364"/>
                  <a:gd name="T80" fmla="*/ 0 w 15756"/>
                  <a:gd name="T81" fmla="*/ 0 h 16364"/>
                  <a:gd name="T82" fmla="*/ 0 w 15756"/>
                  <a:gd name="T83" fmla="*/ 0 h 16364"/>
                  <a:gd name="T84" fmla="*/ 0 w 15756"/>
                  <a:gd name="T85" fmla="*/ 0 h 16364"/>
                  <a:gd name="T86" fmla="*/ 0 w 15756"/>
                  <a:gd name="T87" fmla="*/ 0 h 16364"/>
                  <a:gd name="T88" fmla="*/ 0 w 15756"/>
                  <a:gd name="T89" fmla="*/ 0 h 16364"/>
                  <a:gd name="T90" fmla="*/ 0 w 15756"/>
                  <a:gd name="T91" fmla="*/ 0 h 16364"/>
                  <a:gd name="T92" fmla="*/ 0 w 15756"/>
                  <a:gd name="T93" fmla="*/ 0 h 16364"/>
                  <a:gd name="T94" fmla="*/ 0 w 15756"/>
                  <a:gd name="T95" fmla="*/ 0 h 16364"/>
                  <a:gd name="T96" fmla="*/ 0 w 15756"/>
                  <a:gd name="T97" fmla="*/ 0 h 16364"/>
                  <a:gd name="T98" fmla="*/ 0 w 15756"/>
                  <a:gd name="T99" fmla="*/ 0 h 16364"/>
                  <a:gd name="T100" fmla="*/ 0 w 15756"/>
                  <a:gd name="T101" fmla="*/ 0 h 16364"/>
                  <a:gd name="T102" fmla="*/ 0 w 15756"/>
                  <a:gd name="T103" fmla="*/ 0 h 16364"/>
                  <a:gd name="T104" fmla="*/ 0 w 15756"/>
                  <a:gd name="T105" fmla="*/ 0 h 16364"/>
                  <a:gd name="T106" fmla="*/ 0 w 15756"/>
                  <a:gd name="T107" fmla="*/ 0 h 16364"/>
                  <a:gd name="T108" fmla="*/ 0 w 15756"/>
                  <a:gd name="T109" fmla="*/ 0 h 16364"/>
                  <a:gd name="T110" fmla="*/ 0 w 15756"/>
                  <a:gd name="T111" fmla="*/ 0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de-DE"/>
              </a:p>
            </p:txBody>
          </p:sp>
        </p:grpSp>
      </p:grpSp>
      <p:grpSp>
        <p:nvGrpSpPr>
          <p:cNvPr id="93286" name="Group 102"/>
          <p:cNvGrpSpPr>
            <a:grpSpLocks/>
          </p:cNvGrpSpPr>
          <p:nvPr/>
        </p:nvGrpSpPr>
        <p:grpSpPr bwMode="auto">
          <a:xfrm>
            <a:off x="468313" y="1268413"/>
            <a:ext cx="8691562" cy="720725"/>
            <a:chOff x="295" y="799"/>
            <a:chExt cx="5475" cy="454"/>
          </a:xfrm>
        </p:grpSpPr>
        <p:sp>
          <p:nvSpPr>
            <p:cNvPr id="12344" name="Rectangle 3"/>
            <p:cNvSpPr>
              <a:spLocks noChangeArrowheads="1"/>
            </p:cNvSpPr>
            <p:nvPr/>
          </p:nvSpPr>
          <p:spPr bwMode="auto">
            <a:xfrm>
              <a:off x="2618" y="916"/>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Stress, minor injury, …, fatality</a:t>
              </a:r>
            </a:p>
          </p:txBody>
        </p:sp>
        <p:grpSp>
          <p:nvGrpSpPr>
            <p:cNvPr id="12345" name="Group 91"/>
            <p:cNvGrpSpPr>
              <a:grpSpLocks/>
            </p:cNvGrpSpPr>
            <p:nvPr/>
          </p:nvGrpSpPr>
          <p:grpSpPr bwMode="auto">
            <a:xfrm>
              <a:off x="295" y="799"/>
              <a:ext cx="2267" cy="454"/>
              <a:chOff x="295" y="799"/>
              <a:chExt cx="2267" cy="454"/>
            </a:xfrm>
          </p:grpSpPr>
          <p:sp>
            <p:nvSpPr>
              <p:cNvPr id="12349" name="AutoShape 44"/>
              <p:cNvSpPr>
                <a:spLocks noChangeArrowheads="1"/>
              </p:cNvSpPr>
              <p:nvPr/>
            </p:nvSpPr>
            <p:spPr bwMode="auto">
              <a:xfrm>
                <a:off x="295" y="799"/>
                <a:ext cx="2267" cy="454"/>
              </a:xfrm>
              <a:prstGeom prst="roundRect">
                <a:avLst>
                  <a:gd name="adj" fmla="val 16667"/>
                </a:avLst>
              </a:prstGeom>
              <a:solidFill>
                <a:srgbClr val="CCFFFF"/>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Personnel</a:t>
                </a:r>
                <a:endParaRPr lang="en-GB" sz="1800" b="1"/>
              </a:p>
            </p:txBody>
          </p:sp>
          <p:sp>
            <p:nvSpPr>
              <p:cNvPr id="12350" name="Freeform 45"/>
              <p:cNvSpPr>
                <a:spLocks/>
              </p:cNvSpPr>
              <p:nvPr/>
            </p:nvSpPr>
            <p:spPr bwMode="auto">
              <a:xfrm>
                <a:off x="2111" y="831"/>
                <a:ext cx="132" cy="367"/>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p>
            </p:txBody>
          </p:sp>
          <p:grpSp>
            <p:nvGrpSpPr>
              <p:cNvPr id="12351" name="Group 46"/>
              <p:cNvGrpSpPr>
                <a:grpSpLocks/>
              </p:cNvGrpSpPr>
              <p:nvPr/>
            </p:nvGrpSpPr>
            <p:grpSpPr bwMode="auto">
              <a:xfrm>
                <a:off x="2307" y="831"/>
                <a:ext cx="148" cy="367"/>
                <a:chOff x="2234" y="3893"/>
                <a:chExt cx="209" cy="513"/>
              </a:xfrm>
            </p:grpSpPr>
            <p:sp>
              <p:nvSpPr>
                <p:cNvPr id="12352" name="Freeform 47"/>
                <p:cNvSpPr>
                  <a:spLocks/>
                </p:cNvSpPr>
                <p:nvPr/>
              </p:nvSpPr>
              <p:spPr bwMode="auto">
                <a:xfrm>
                  <a:off x="2245" y="3893"/>
                  <a:ext cx="185" cy="513"/>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p>
              </p:txBody>
            </p:sp>
            <p:sp>
              <p:nvSpPr>
                <p:cNvPr id="12353" name="AutoShape 48"/>
                <p:cNvSpPr>
                  <a:spLocks noChangeArrowheads="1"/>
                </p:cNvSpPr>
                <p:nvPr/>
              </p:nvSpPr>
              <p:spPr bwMode="auto">
                <a:xfrm rot="10800000">
                  <a:off x="2234" y="4142"/>
                  <a:ext cx="209" cy="13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grpSp>
        </p:grpSp>
        <p:grpSp>
          <p:nvGrpSpPr>
            <p:cNvPr id="12346" name="Group 82"/>
            <p:cNvGrpSpPr>
              <a:grpSpLocks/>
            </p:cNvGrpSpPr>
            <p:nvPr/>
          </p:nvGrpSpPr>
          <p:grpSpPr bwMode="auto">
            <a:xfrm>
              <a:off x="5012" y="799"/>
              <a:ext cx="555" cy="454"/>
              <a:chOff x="1114" y="3052"/>
              <a:chExt cx="778" cy="635"/>
            </a:xfrm>
          </p:grpSpPr>
          <p:sp>
            <p:nvSpPr>
              <p:cNvPr id="12347" name="AutoShape 80"/>
              <p:cNvSpPr>
                <a:spLocks noChangeArrowheads="1"/>
              </p:cNvSpPr>
              <p:nvPr/>
            </p:nvSpPr>
            <p:spPr bwMode="auto">
              <a:xfrm>
                <a:off x="1114" y="3052"/>
                <a:ext cx="778" cy="635"/>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pic>
            <p:nvPicPr>
              <p:cNvPr id="12348" name="Picture 81" descr="cr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7" y="3132"/>
                <a:ext cx="444" cy="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93291" name="Group 107"/>
          <p:cNvGrpSpPr>
            <a:grpSpLocks/>
          </p:cNvGrpSpPr>
          <p:nvPr/>
        </p:nvGrpSpPr>
        <p:grpSpPr bwMode="auto">
          <a:xfrm>
            <a:off x="468313" y="5229225"/>
            <a:ext cx="8677275" cy="733425"/>
            <a:chOff x="295" y="3294"/>
            <a:chExt cx="5466" cy="462"/>
          </a:xfrm>
        </p:grpSpPr>
        <p:sp>
          <p:nvSpPr>
            <p:cNvPr id="12334" name="Rectangle 3"/>
            <p:cNvSpPr>
              <a:spLocks noChangeArrowheads="1"/>
            </p:cNvSpPr>
            <p:nvPr/>
          </p:nvSpPr>
          <p:spPr bwMode="auto">
            <a:xfrm>
              <a:off x="2609" y="3407"/>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Breach of requirement</a:t>
              </a:r>
            </a:p>
          </p:txBody>
        </p:sp>
        <p:pic>
          <p:nvPicPr>
            <p:cNvPr id="12335" name="Picture 10" descr="C:\Program Files\Microsoft Office\MEDIA\CAGCAT10\j0300840.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5" y="3339"/>
              <a:ext cx="495"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36" name="Group 95"/>
            <p:cNvGrpSpPr>
              <a:grpSpLocks/>
            </p:cNvGrpSpPr>
            <p:nvPr/>
          </p:nvGrpSpPr>
          <p:grpSpPr bwMode="auto">
            <a:xfrm>
              <a:off x="295" y="3294"/>
              <a:ext cx="2274" cy="454"/>
              <a:chOff x="295" y="3294"/>
              <a:chExt cx="2274" cy="454"/>
            </a:xfrm>
          </p:grpSpPr>
          <p:sp>
            <p:nvSpPr>
              <p:cNvPr id="12337" name="AutoShape 83"/>
              <p:cNvSpPr>
                <a:spLocks noChangeArrowheads="1"/>
              </p:cNvSpPr>
              <p:nvPr/>
            </p:nvSpPr>
            <p:spPr bwMode="auto">
              <a:xfrm>
                <a:off x="295" y="3294"/>
                <a:ext cx="2274" cy="454"/>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Regulatory</a:t>
                </a:r>
                <a:endParaRPr lang="en-GB" sz="1800" b="1"/>
              </a:p>
            </p:txBody>
          </p:sp>
          <p:grpSp>
            <p:nvGrpSpPr>
              <p:cNvPr id="12338" name="Group 84"/>
              <p:cNvGrpSpPr>
                <a:grpSpLocks/>
              </p:cNvGrpSpPr>
              <p:nvPr/>
            </p:nvGrpSpPr>
            <p:grpSpPr bwMode="auto">
              <a:xfrm>
                <a:off x="2067" y="3393"/>
                <a:ext cx="460" cy="256"/>
                <a:chOff x="3646" y="4088"/>
                <a:chExt cx="1003" cy="555"/>
              </a:xfrm>
            </p:grpSpPr>
            <p:grpSp>
              <p:nvGrpSpPr>
                <p:cNvPr id="12339" name="Group 85"/>
                <p:cNvGrpSpPr>
                  <a:grpSpLocks/>
                </p:cNvGrpSpPr>
                <p:nvPr/>
              </p:nvGrpSpPr>
              <p:grpSpPr bwMode="auto">
                <a:xfrm>
                  <a:off x="3646" y="4088"/>
                  <a:ext cx="1003" cy="555"/>
                  <a:chOff x="3132" y="4264"/>
                  <a:chExt cx="1125" cy="623"/>
                </a:xfrm>
              </p:grpSpPr>
              <p:sp>
                <p:nvSpPr>
                  <p:cNvPr id="12341" name="Freeform 86"/>
                  <p:cNvSpPr>
                    <a:spLocks noEditPoints="1"/>
                  </p:cNvSpPr>
                  <p:nvPr/>
                </p:nvSpPr>
                <p:spPr bwMode="auto">
                  <a:xfrm>
                    <a:off x="3132" y="4264"/>
                    <a:ext cx="1125" cy="623"/>
                  </a:xfrm>
                  <a:custGeom>
                    <a:avLst/>
                    <a:gdLst>
                      <a:gd name="T0" fmla="*/ 0 w 16875"/>
                      <a:gd name="T1" fmla="*/ 0 h 9345"/>
                      <a:gd name="T2" fmla="*/ 0 w 16875"/>
                      <a:gd name="T3" fmla="*/ 0 h 9345"/>
                      <a:gd name="T4" fmla="*/ 0 w 16875"/>
                      <a:gd name="T5" fmla="*/ 0 h 9345"/>
                      <a:gd name="T6" fmla="*/ 0 w 16875"/>
                      <a:gd name="T7" fmla="*/ 0 h 9345"/>
                      <a:gd name="T8" fmla="*/ 0 w 16875"/>
                      <a:gd name="T9" fmla="*/ 0 h 9345"/>
                      <a:gd name="T10" fmla="*/ 0 w 16875"/>
                      <a:gd name="T11" fmla="*/ 0 h 9345"/>
                      <a:gd name="T12" fmla="*/ 0 w 16875"/>
                      <a:gd name="T13" fmla="*/ 0 h 9345"/>
                      <a:gd name="T14" fmla="*/ 0 w 16875"/>
                      <a:gd name="T15" fmla="*/ 0 h 9345"/>
                      <a:gd name="T16" fmla="*/ 0 w 16875"/>
                      <a:gd name="T17" fmla="*/ 0 h 9345"/>
                      <a:gd name="T18" fmla="*/ 0 w 16875"/>
                      <a:gd name="T19" fmla="*/ 0 h 9345"/>
                      <a:gd name="T20" fmla="*/ 0 w 16875"/>
                      <a:gd name="T21" fmla="*/ 0 h 9345"/>
                      <a:gd name="T22" fmla="*/ 0 w 16875"/>
                      <a:gd name="T23" fmla="*/ 0 h 9345"/>
                      <a:gd name="T24" fmla="*/ 0 w 16875"/>
                      <a:gd name="T25" fmla="*/ 0 h 9345"/>
                      <a:gd name="T26" fmla="*/ 0 w 16875"/>
                      <a:gd name="T27" fmla="*/ 0 h 9345"/>
                      <a:gd name="T28" fmla="*/ 0 w 16875"/>
                      <a:gd name="T29" fmla="*/ 0 h 9345"/>
                      <a:gd name="T30" fmla="*/ 0 w 16875"/>
                      <a:gd name="T31" fmla="*/ 0 h 9345"/>
                      <a:gd name="T32" fmla="*/ 0 w 16875"/>
                      <a:gd name="T33" fmla="*/ 0 h 9345"/>
                      <a:gd name="T34" fmla="*/ 0 w 16875"/>
                      <a:gd name="T35" fmla="*/ 0 h 9345"/>
                      <a:gd name="T36" fmla="*/ 0 w 16875"/>
                      <a:gd name="T37" fmla="*/ 0 h 9345"/>
                      <a:gd name="T38" fmla="*/ 0 w 16875"/>
                      <a:gd name="T39" fmla="*/ 0 h 9345"/>
                      <a:gd name="T40" fmla="*/ 0 w 16875"/>
                      <a:gd name="T41" fmla="*/ 0 h 9345"/>
                      <a:gd name="T42" fmla="*/ 0 w 16875"/>
                      <a:gd name="T43" fmla="*/ 0 h 9345"/>
                      <a:gd name="T44" fmla="*/ 0 w 16875"/>
                      <a:gd name="T45" fmla="*/ 0 h 9345"/>
                      <a:gd name="T46" fmla="*/ 0 w 16875"/>
                      <a:gd name="T47" fmla="*/ 0 h 9345"/>
                      <a:gd name="T48" fmla="*/ 0 w 16875"/>
                      <a:gd name="T49" fmla="*/ 0 h 9345"/>
                      <a:gd name="T50" fmla="*/ 0 w 16875"/>
                      <a:gd name="T51" fmla="*/ 0 h 9345"/>
                      <a:gd name="T52" fmla="*/ 0 w 16875"/>
                      <a:gd name="T53" fmla="*/ 0 h 9345"/>
                      <a:gd name="T54" fmla="*/ 0 w 16875"/>
                      <a:gd name="T55" fmla="*/ 0 h 9345"/>
                      <a:gd name="T56" fmla="*/ 0 w 16875"/>
                      <a:gd name="T57" fmla="*/ 0 h 9345"/>
                      <a:gd name="T58" fmla="*/ 0 w 16875"/>
                      <a:gd name="T59" fmla="*/ 0 h 9345"/>
                      <a:gd name="T60" fmla="*/ 0 w 16875"/>
                      <a:gd name="T61" fmla="*/ 0 h 9345"/>
                      <a:gd name="T62" fmla="*/ 0 w 16875"/>
                      <a:gd name="T63" fmla="*/ 0 h 9345"/>
                      <a:gd name="T64" fmla="*/ 0 w 16875"/>
                      <a:gd name="T65" fmla="*/ 0 h 9345"/>
                      <a:gd name="T66" fmla="*/ 0 w 16875"/>
                      <a:gd name="T67" fmla="*/ 0 h 9345"/>
                      <a:gd name="T68" fmla="*/ 0 w 16875"/>
                      <a:gd name="T69" fmla="*/ 0 h 9345"/>
                      <a:gd name="T70" fmla="*/ 0 w 16875"/>
                      <a:gd name="T71" fmla="*/ 0 h 9345"/>
                      <a:gd name="T72" fmla="*/ 0 w 16875"/>
                      <a:gd name="T73" fmla="*/ 0 h 9345"/>
                      <a:gd name="T74" fmla="*/ 0 w 16875"/>
                      <a:gd name="T75" fmla="*/ 0 h 9345"/>
                      <a:gd name="T76" fmla="*/ 0 w 16875"/>
                      <a:gd name="T77" fmla="*/ 0 h 9345"/>
                      <a:gd name="T78" fmla="*/ 0 w 16875"/>
                      <a:gd name="T79" fmla="*/ 0 h 9345"/>
                      <a:gd name="T80" fmla="*/ 0 w 16875"/>
                      <a:gd name="T81" fmla="*/ 0 h 9345"/>
                      <a:gd name="T82" fmla="*/ 0 w 16875"/>
                      <a:gd name="T83" fmla="*/ 0 h 9345"/>
                      <a:gd name="T84" fmla="*/ 0 w 16875"/>
                      <a:gd name="T85" fmla="*/ 0 h 9345"/>
                      <a:gd name="T86" fmla="*/ 0 w 16875"/>
                      <a:gd name="T87" fmla="*/ 0 h 9345"/>
                      <a:gd name="T88" fmla="*/ 0 w 16875"/>
                      <a:gd name="T89" fmla="*/ 0 h 9345"/>
                      <a:gd name="T90" fmla="*/ 0 w 16875"/>
                      <a:gd name="T91" fmla="*/ 0 h 9345"/>
                      <a:gd name="T92" fmla="*/ 0 w 16875"/>
                      <a:gd name="T93" fmla="*/ 0 h 9345"/>
                      <a:gd name="T94" fmla="*/ 0 w 16875"/>
                      <a:gd name="T95" fmla="*/ 0 h 9345"/>
                      <a:gd name="T96" fmla="*/ 0 w 16875"/>
                      <a:gd name="T97" fmla="*/ 0 h 9345"/>
                      <a:gd name="T98" fmla="*/ 0 w 16875"/>
                      <a:gd name="T99" fmla="*/ 0 h 9345"/>
                      <a:gd name="T100" fmla="*/ 0 w 16875"/>
                      <a:gd name="T101" fmla="*/ 0 h 9345"/>
                      <a:gd name="T102" fmla="*/ 0 w 16875"/>
                      <a:gd name="T103" fmla="*/ 0 h 9345"/>
                      <a:gd name="T104" fmla="*/ 0 w 16875"/>
                      <a:gd name="T105" fmla="*/ 0 h 9345"/>
                      <a:gd name="T106" fmla="*/ 0 w 16875"/>
                      <a:gd name="T107" fmla="*/ 0 h 9345"/>
                      <a:gd name="T108" fmla="*/ 0 w 16875"/>
                      <a:gd name="T109" fmla="*/ 0 h 9345"/>
                      <a:gd name="T110" fmla="*/ 0 w 16875"/>
                      <a:gd name="T111" fmla="*/ 0 h 9345"/>
                      <a:gd name="T112" fmla="*/ 0 w 16875"/>
                      <a:gd name="T113" fmla="*/ 0 h 9345"/>
                      <a:gd name="T114" fmla="*/ 0 w 16875"/>
                      <a:gd name="T115" fmla="*/ 0 h 9345"/>
                      <a:gd name="T116" fmla="*/ 0 w 16875"/>
                      <a:gd name="T117" fmla="*/ 0 h 9345"/>
                      <a:gd name="T118" fmla="*/ 0 w 16875"/>
                      <a:gd name="T119" fmla="*/ 0 h 9345"/>
                      <a:gd name="T120" fmla="*/ 0 w 16875"/>
                      <a:gd name="T121" fmla="*/ 0 h 93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875" h="9345">
                        <a:moveTo>
                          <a:pt x="16875" y="4679"/>
                        </a:moveTo>
                        <a:lnTo>
                          <a:pt x="16828" y="4764"/>
                        </a:lnTo>
                        <a:lnTo>
                          <a:pt x="16779" y="4849"/>
                        </a:lnTo>
                        <a:lnTo>
                          <a:pt x="16729" y="4932"/>
                        </a:lnTo>
                        <a:lnTo>
                          <a:pt x="16680" y="5014"/>
                        </a:lnTo>
                        <a:lnTo>
                          <a:pt x="16629" y="5095"/>
                        </a:lnTo>
                        <a:lnTo>
                          <a:pt x="16579" y="5176"/>
                        </a:lnTo>
                        <a:lnTo>
                          <a:pt x="16526" y="5256"/>
                        </a:lnTo>
                        <a:lnTo>
                          <a:pt x="16474" y="5335"/>
                        </a:lnTo>
                        <a:lnTo>
                          <a:pt x="16420" y="5415"/>
                        </a:lnTo>
                        <a:lnTo>
                          <a:pt x="16368" y="5493"/>
                        </a:lnTo>
                        <a:lnTo>
                          <a:pt x="16313" y="5569"/>
                        </a:lnTo>
                        <a:lnTo>
                          <a:pt x="16258" y="5645"/>
                        </a:lnTo>
                        <a:lnTo>
                          <a:pt x="16202" y="5721"/>
                        </a:lnTo>
                        <a:lnTo>
                          <a:pt x="16145" y="5795"/>
                        </a:lnTo>
                        <a:lnTo>
                          <a:pt x="16088" y="5870"/>
                        </a:lnTo>
                        <a:lnTo>
                          <a:pt x="16031" y="5943"/>
                        </a:lnTo>
                        <a:lnTo>
                          <a:pt x="15972" y="6015"/>
                        </a:lnTo>
                        <a:lnTo>
                          <a:pt x="15913" y="6086"/>
                        </a:lnTo>
                        <a:lnTo>
                          <a:pt x="15854" y="6158"/>
                        </a:lnTo>
                        <a:lnTo>
                          <a:pt x="15793" y="6227"/>
                        </a:lnTo>
                        <a:lnTo>
                          <a:pt x="15732" y="6297"/>
                        </a:lnTo>
                        <a:lnTo>
                          <a:pt x="15671" y="6365"/>
                        </a:lnTo>
                        <a:lnTo>
                          <a:pt x="15608" y="6433"/>
                        </a:lnTo>
                        <a:lnTo>
                          <a:pt x="15545" y="6499"/>
                        </a:lnTo>
                        <a:lnTo>
                          <a:pt x="15481" y="6566"/>
                        </a:lnTo>
                        <a:lnTo>
                          <a:pt x="15416" y="6631"/>
                        </a:lnTo>
                        <a:lnTo>
                          <a:pt x="15352" y="6695"/>
                        </a:lnTo>
                        <a:lnTo>
                          <a:pt x="15286" y="6759"/>
                        </a:lnTo>
                        <a:lnTo>
                          <a:pt x="15219" y="6823"/>
                        </a:lnTo>
                        <a:lnTo>
                          <a:pt x="15152" y="6885"/>
                        </a:lnTo>
                        <a:lnTo>
                          <a:pt x="15084" y="6946"/>
                        </a:lnTo>
                        <a:lnTo>
                          <a:pt x="15016" y="7007"/>
                        </a:lnTo>
                        <a:lnTo>
                          <a:pt x="14849" y="7152"/>
                        </a:lnTo>
                        <a:lnTo>
                          <a:pt x="14680" y="7291"/>
                        </a:lnTo>
                        <a:lnTo>
                          <a:pt x="14508" y="7426"/>
                        </a:lnTo>
                        <a:lnTo>
                          <a:pt x="14334" y="7555"/>
                        </a:lnTo>
                        <a:lnTo>
                          <a:pt x="14158" y="7681"/>
                        </a:lnTo>
                        <a:lnTo>
                          <a:pt x="13979" y="7802"/>
                        </a:lnTo>
                        <a:lnTo>
                          <a:pt x="13797" y="7919"/>
                        </a:lnTo>
                        <a:lnTo>
                          <a:pt x="13614" y="8031"/>
                        </a:lnTo>
                        <a:lnTo>
                          <a:pt x="13427" y="8138"/>
                        </a:lnTo>
                        <a:lnTo>
                          <a:pt x="13238" y="8240"/>
                        </a:lnTo>
                        <a:lnTo>
                          <a:pt x="13046" y="8338"/>
                        </a:lnTo>
                        <a:lnTo>
                          <a:pt x="12852" y="8432"/>
                        </a:lnTo>
                        <a:lnTo>
                          <a:pt x="12656" y="8522"/>
                        </a:lnTo>
                        <a:lnTo>
                          <a:pt x="12457" y="8606"/>
                        </a:lnTo>
                        <a:lnTo>
                          <a:pt x="12255" y="8686"/>
                        </a:lnTo>
                        <a:lnTo>
                          <a:pt x="12051" y="8761"/>
                        </a:lnTo>
                        <a:lnTo>
                          <a:pt x="11845" y="8832"/>
                        </a:lnTo>
                        <a:lnTo>
                          <a:pt x="11635" y="8898"/>
                        </a:lnTo>
                        <a:lnTo>
                          <a:pt x="11424" y="8959"/>
                        </a:lnTo>
                        <a:lnTo>
                          <a:pt x="11210" y="9016"/>
                        </a:lnTo>
                        <a:lnTo>
                          <a:pt x="10994" y="9069"/>
                        </a:lnTo>
                        <a:lnTo>
                          <a:pt x="10775" y="9117"/>
                        </a:lnTo>
                        <a:lnTo>
                          <a:pt x="10553" y="9161"/>
                        </a:lnTo>
                        <a:lnTo>
                          <a:pt x="10329" y="9200"/>
                        </a:lnTo>
                        <a:lnTo>
                          <a:pt x="10103" y="9233"/>
                        </a:lnTo>
                        <a:lnTo>
                          <a:pt x="9874" y="9263"/>
                        </a:lnTo>
                        <a:lnTo>
                          <a:pt x="9642" y="9288"/>
                        </a:lnTo>
                        <a:lnTo>
                          <a:pt x="9408" y="9308"/>
                        </a:lnTo>
                        <a:lnTo>
                          <a:pt x="9172" y="9325"/>
                        </a:lnTo>
                        <a:lnTo>
                          <a:pt x="8933" y="9336"/>
                        </a:lnTo>
                        <a:lnTo>
                          <a:pt x="8692" y="9343"/>
                        </a:lnTo>
                        <a:lnTo>
                          <a:pt x="8448" y="9345"/>
                        </a:lnTo>
                        <a:lnTo>
                          <a:pt x="8203" y="9343"/>
                        </a:lnTo>
                        <a:lnTo>
                          <a:pt x="7962" y="9336"/>
                        </a:lnTo>
                        <a:lnTo>
                          <a:pt x="7723" y="9325"/>
                        </a:lnTo>
                        <a:lnTo>
                          <a:pt x="7487" y="9308"/>
                        </a:lnTo>
                        <a:lnTo>
                          <a:pt x="7253" y="9288"/>
                        </a:lnTo>
                        <a:lnTo>
                          <a:pt x="7021" y="9263"/>
                        </a:lnTo>
                        <a:lnTo>
                          <a:pt x="6792" y="9233"/>
                        </a:lnTo>
                        <a:lnTo>
                          <a:pt x="6565" y="9200"/>
                        </a:lnTo>
                        <a:lnTo>
                          <a:pt x="6341" y="9161"/>
                        </a:lnTo>
                        <a:lnTo>
                          <a:pt x="6119" y="9117"/>
                        </a:lnTo>
                        <a:lnTo>
                          <a:pt x="5900" y="9069"/>
                        </a:lnTo>
                        <a:lnTo>
                          <a:pt x="5684" y="9016"/>
                        </a:lnTo>
                        <a:lnTo>
                          <a:pt x="5470" y="8959"/>
                        </a:lnTo>
                        <a:lnTo>
                          <a:pt x="5258" y="8898"/>
                        </a:lnTo>
                        <a:lnTo>
                          <a:pt x="5048" y="8832"/>
                        </a:lnTo>
                        <a:lnTo>
                          <a:pt x="4841" y="8761"/>
                        </a:lnTo>
                        <a:lnTo>
                          <a:pt x="4636" y="8686"/>
                        </a:lnTo>
                        <a:lnTo>
                          <a:pt x="4435" y="8606"/>
                        </a:lnTo>
                        <a:lnTo>
                          <a:pt x="4236" y="8522"/>
                        </a:lnTo>
                        <a:lnTo>
                          <a:pt x="4038" y="8432"/>
                        </a:lnTo>
                        <a:lnTo>
                          <a:pt x="3844" y="8338"/>
                        </a:lnTo>
                        <a:lnTo>
                          <a:pt x="3652" y="8240"/>
                        </a:lnTo>
                        <a:lnTo>
                          <a:pt x="3463" y="8138"/>
                        </a:lnTo>
                        <a:lnTo>
                          <a:pt x="3276" y="8031"/>
                        </a:lnTo>
                        <a:lnTo>
                          <a:pt x="3091" y="7919"/>
                        </a:lnTo>
                        <a:lnTo>
                          <a:pt x="2909" y="7802"/>
                        </a:lnTo>
                        <a:lnTo>
                          <a:pt x="2730" y="7681"/>
                        </a:lnTo>
                        <a:lnTo>
                          <a:pt x="2552" y="7555"/>
                        </a:lnTo>
                        <a:lnTo>
                          <a:pt x="2378" y="7426"/>
                        </a:lnTo>
                        <a:lnTo>
                          <a:pt x="2206" y="7291"/>
                        </a:lnTo>
                        <a:lnTo>
                          <a:pt x="2037" y="7152"/>
                        </a:lnTo>
                        <a:lnTo>
                          <a:pt x="1869" y="7007"/>
                        </a:lnTo>
                        <a:lnTo>
                          <a:pt x="1800" y="6946"/>
                        </a:lnTo>
                        <a:lnTo>
                          <a:pt x="1733" y="6885"/>
                        </a:lnTo>
                        <a:lnTo>
                          <a:pt x="1665" y="6823"/>
                        </a:lnTo>
                        <a:lnTo>
                          <a:pt x="1599" y="6759"/>
                        </a:lnTo>
                        <a:lnTo>
                          <a:pt x="1534" y="6695"/>
                        </a:lnTo>
                        <a:lnTo>
                          <a:pt x="1468" y="6631"/>
                        </a:lnTo>
                        <a:lnTo>
                          <a:pt x="1404" y="6566"/>
                        </a:lnTo>
                        <a:lnTo>
                          <a:pt x="1339" y="6499"/>
                        </a:lnTo>
                        <a:lnTo>
                          <a:pt x="1276" y="6433"/>
                        </a:lnTo>
                        <a:lnTo>
                          <a:pt x="1214" y="6365"/>
                        </a:lnTo>
                        <a:lnTo>
                          <a:pt x="1152" y="6297"/>
                        </a:lnTo>
                        <a:lnTo>
                          <a:pt x="1091" y="6227"/>
                        </a:lnTo>
                        <a:lnTo>
                          <a:pt x="1029" y="6158"/>
                        </a:lnTo>
                        <a:lnTo>
                          <a:pt x="969" y="6086"/>
                        </a:lnTo>
                        <a:lnTo>
                          <a:pt x="910" y="6015"/>
                        </a:lnTo>
                        <a:lnTo>
                          <a:pt x="851" y="5943"/>
                        </a:lnTo>
                        <a:lnTo>
                          <a:pt x="793" y="5870"/>
                        </a:lnTo>
                        <a:lnTo>
                          <a:pt x="736" y="5795"/>
                        </a:lnTo>
                        <a:lnTo>
                          <a:pt x="679" y="5721"/>
                        </a:lnTo>
                        <a:lnTo>
                          <a:pt x="623" y="5645"/>
                        </a:lnTo>
                        <a:lnTo>
                          <a:pt x="567" y="5569"/>
                        </a:lnTo>
                        <a:lnTo>
                          <a:pt x="513" y="5493"/>
                        </a:lnTo>
                        <a:lnTo>
                          <a:pt x="459" y="5415"/>
                        </a:lnTo>
                        <a:lnTo>
                          <a:pt x="405" y="5335"/>
                        </a:lnTo>
                        <a:lnTo>
                          <a:pt x="352" y="5256"/>
                        </a:lnTo>
                        <a:lnTo>
                          <a:pt x="301" y="5176"/>
                        </a:lnTo>
                        <a:lnTo>
                          <a:pt x="249" y="5095"/>
                        </a:lnTo>
                        <a:lnTo>
                          <a:pt x="197" y="5014"/>
                        </a:lnTo>
                        <a:lnTo>
                          <a:pt x="148" y="4932"/>
                        </a:lnTo>
                        <a:lnTo>
                          <a:pt x="97" y="4849"/>
                        </a:lnTo>
                        <a:lnTo>
                          <a:pt x="49" y="4764"/>
                        </a:lnTo>
                        <a:lnTo>
                          <a:pt x="0" y="4679"/>
                        </a:lnTo>
                        <a:lnTo>
                          <a:pt x="49" y="4595"/>
                        </a:lnTo>
                        <a:lnTo>
                          <a:pt x="97" y="4510"/>
                        </a:lnTo>
                        <a:lnTo>
                          <a:pt x="148" y="4426"/>
                        </a:lnTo>
                        <a:lnTo>
                          <a:pt x="197" y="4344"/>
                        </a:lnTo>
                        <a:lnTo>
                          <a:pt x="249" y="4261"/>
                        </a:lnTo>
                        <a:lnTo>
                          <a:pt x="301" y="4180"/>
                        </a:lnTo>
                        <a:lnTo>
                          <a:pt x="352" y="4100"/>
                        </a:lnTo>
                        <a:lnTo>
                          <a:pt x="405" y="4020"/>
                        </a:lnTo>
                        <a:lnTo>
                          <a:pt x="459" y="3941"/>
                        </a:lnTo>
                        <a:lnTo>
                          <a:pt x="513" y="3863"/>
                        </a:lnTo>
                        <a:lnTo>
                          <a:pt x="567" y="3786"/>
                        </a:lnTo>
                        <a:lnTo>
                          <a:pt x="623" y="3709"/>
                        </a:lnTo>
                        <a:lnTo>
                          <a:pt x="679" y="3633"/>
                        </a:lnTo>
                        <a:lnTo>
                          <a:pt x="736" y="3558"/>
                        </a:lnTo>
                        <a:lnTo>
                          <a:pt x="793" y="3484"/>
                        </a:lnTo>
                        <a:lnTo>
                          <a:pt x="851" y="3411"/>
                        </a:lnTo>
                        <a:lnTo>
                          <a:pt x="910" y="3338"/>
                        </a:lnTo>
                        <a:lnTo>
                          <a:pt x="969" y="3265"/>
                        </a:lnTo>
                        <a:lnTo>
                          <a:pt x="1029" y="3195"/>
                        </a:lnTo>
                        <a:lnTo>
                          <a:pt x="1091" y="3124"/>
                        </a:lnTo>
                        <a:lnTo>
                          <a:pt x="1152" y="3055"/>
                        </a:lnTo>
                        <a:lnTo>
                          <a:pt x="1214" y="2986"/>
                        </a:lnTo>
                        <a:lnTo>
                          <a:pt x="1276" y="2918"/>
                        </a:lnTo>
                        <a:lnTo>
                          <a:pt x="1339" y="2850"/>
                        </a:lnTo>
                        <a:lnTo>
                          <a:pt x="1404" y="2784"/>
                        </a:lnTo>
                        <a:lnTo>
                          <a:pt x="1468" y="2717"/>
                        </a:lnTo>
                        <a:lnTo>
                          <a:pt x="1534" y="2652"/>
                        </a:lnTo>
                        <a:lnTo>
                          <a:pt x="1599" y="2588"/>
                        </a:lnTo>
                        <a:lnTo>
                          <a:pt x="1665" y="2524"/>
                        </a:lnTo>
                        <a:lnTo>
                          <a:pt x="1733" y="2461"/>
                        </a:lnTo>
                        <a:lnTo>
                          <a:pt x="1800" y="2399"/>
                        </a:lnTo>
                        <a:lnTo>
                          <a:pt x="1869" y="2338"/>
                        </a:lnTo>
                        <a:lnTo>
                          <a:pt x="2037" y="2194"/>
                        </a:lnTo>
                        <a:lnTo>
                          <a:pt x="2206" y="2054"/>
                        </a:lnTo>
                        <a:lnTo>
                          <a:pt x="2378" y="1919"/>
                        </a:lnTo>
                        <a:lnTo>
                          <a:pt x="2552" y="1790"/>
                        </a:lnTo>
                        <a:lnTo>
                          <a:pt x="2730" y="1664"/>
                        </a:lnTo>
                        <a:lnTo>
                          <a:pt x="2909" y="1543"/>
                        </a:lnTo>
                        <a:lnTo>
                          <a:pt x="3091" y="1426"/>
                        </a:lnTo>
                        <a:lnTo>
                          <a:pt x="3276" y="1314"/>
                        </a:lnTo>
                        <a:lnTo>
                          <a:pt x="3463" y="1207"/>
                        </a:lnTo>
                        <a:lnTo>
                          <a:pt x="3652" y="1105"/>
                        </a:lnTo>
                        <a:lnTo>
                          <a:pt x="3844" y="1007"/>
                        </a:lnTo>
                        <a:lnTo>
                          <a:pt x="4038" y="913"/>
                        </a:lnTo>
                        <a:lnTo>
                          <a:pt x="4236" y="824"/>
                        </a:lnTo>
                        <a:lnTo>
                          <a:pt x="4435" y="739"/>
                        </a:lnTo>
                        <a:lnTo>
                          <a:pt x="4636" y="660"/>
                        </a:lnTo>
                        <a:lnTo>
                          <a:pt x="4841" y="584"/>
                        </a:lnTo>
                        <a:lnTo>
                          <a:pt x="5048" y="513"/>
                        </a:lnTo>
                        <a:lnTo>
                          <a:pt x="5258" y="447"/>
                        </a:lnTo>
                        <a:lnTo>
                          <a:pt x="5470" y="386"/>
                        </a:lnTo>
                        <a:lnTo>
                          <a:pt x="5684" y="329"/>
                        </a:lnTo>
                        <a:lnTo>
                          <a:pt x="5900" y="276"/>
                        </a:lnTo>
                        <a:lnTo>
                          <a:pt x="6119" y="228"/>
                        </a:lnTo>
                        <a:lnTo>
                          <a:pt x="6341" y="184"/>
                        </a:lnTo>
                        <a:lnTo>
                          <a:pt x="6565" y="145"/>
                        </a:lnTo>
                        <a:lnTo>
                          <a:pt x="6792" y="112"/>
                        </a:lnTo>
                        <a:lnTo>
                          <a:pt x="7021" y="82"/>
                        </a:lnTo>
                        <a:lnTo>
                          <a:pt x="7253" y="57"/>
                        </a:lnTo>
                        <a:lnTo>
                          <a:pt x="7487" y="37"/>
                        </a:lnTo>
                        <a:lnTo>
                          <a:pt x="7723" y="20"/>
                        </a:lnTo>
                        <a:lnTo>
                          <a:pt x="7962" y="9"/>
                        </a:lnTo>
                        <a:lnTo>
                          <a:pt x="8203" y="2"/>
                        </a:lnTo>
                        <a:lnTo>
                          <a:pt x="8448" y="0"/>
                        </a:lnTo>
                        <a:lnTo>
                          <a:pt x="8692" y="2"/>
                        </a:lnTo>
                        <a:lnTo>
                          <a:pt x="8933" y="9"/>
                        </a:lnTo>
                        <a:lnTo>
                          <a:pt x="9172" y="20"/>
                        </a:lnTo>
                        <a:lnTo>
                          <a:pt x="9408" y="37"/>
                        </a:lnTo>
                        <a:lnTo>
                          <a:pt x="9642" y="57"/>
                        </a:lnTo>
                        <a:lnTo>
                          <a:pt x="9874" y="82"/>
                        </a:lnTo>
                        <a:lnTo>
                          <a:pt x="10103" y="112"/>
                        </a:lnTo>
                        <a:lnTo>
                          <a:pt x="10329" y="145"/>
                        </a:lnTo>
                        <a:lnTo>
                          <a:pt x="10553" y="184"/>
                        </a:lnTo>
                        <a:lnTo>
                          <a:pt x="10775" y="228"/>
                        </a:lnTo>
                        <a:lnTo>
                          <a:pt x="10994" y="276"/>
                        </a:lnTo>
                        <a:lnTo>
                          <a:pt x="11210" y="329"/>
                        </a:lnTo>
                        <a:lnTo>
                          <a:pt x="11424" y="386"/>
                        </a:lnTo>
                        <a:lnTo>
                          <a:pt x="11635" y="447"/>
                        </a:lnTo>
                        <a:lnTo>
                          <a:pt x="11845" y="513"/>
                        </a:lnTo>
                        <a:lnTo>
                          <a:pt x="12051" y="584"/>
                        </a:lnTo>
                        <a:lnTo>
                          <a:pt x="12255" y="660"/>
                        </a:lnTo>
                        <a:lnTo>
                          <a:pt x="12457" y="739"/>
                        </a:lnTo>
                        <a:lnTo>
                          <a:pt x="12656" y="824"/>
                        </a:lnTo>
                        <a:lnTo>
                          <a:pt x="12852" y="913"/>
                        </a:lnTo>
                        <a:lnTo>
                          <a:pt x="13046" y="1007"/>
                        </a:lnTo>
                        <a:lnTo>
                          <a:pt x="13238" y="1105"/>
                        </a:lnTo>
                        <a:lnTo>
                          <a:pt x="13427" y="1207"/>
                        </a:lnTo>
                        <a:lnTo>
                          <a:pt x="13614" y="1314"/>
                        </a:lnTo>
                        <a:lnTo>
                          <a:pt x="13797" y="1426"/>
                        </a:lnTo>
                        <a:lnTo>
                          <a:pt x="13979" y="1543"/>
                        </a:lnTo>
                        <a:lnTo>
                          <a:pt x="14158" y="1664"/>
                        </a:lnTo>
                        <a:lnTo>
                          <a:pt x="14334" y="1790"/>
                        </a:lnTo>
                        <a:lnTo>
                          <a:pt x="14508" y="1919"/>
                        </a:lnTo>
                        <a:lnTo>
                          <a:pt x="14680" y="2054"/>
                        </a:lnTo>
                        <a:lnTo>
                          <a:pt x="14849" y="2194"/>
                        </a:lnTo>
                        <a:lnTo>
                          <a:pt x="15016" y="2338"/>
                        </a:lnTo>
                        <a:lnTo>
                          <a:pt x="15084" y="2399"/>
                        </a:lnTo>
                        <a:lnTo>
                          <a:pt x="15152" y="2461"/>
                        </a:lnTo>
                        <a:lnTo>
                          <a:pt x="15219" y="2524"/>
                        </a:lnTo>
                        <a:lnTo>
                          <a:pt x="15286" y="2588"/>
                        </a:lnTo>
                        <a:lnTo>
                          <a:pt x="15352" y="2652"/>
                        </a:lnTo>
                        <a:lnTo>
                          <a:pt x="15416" y="2717"/>
                        </a:lnTo>
                        <a:lnTo>
                          <a:pt x="15481" y="2784"/>
                        </a:lnTo>
                        <a:lnTo>
                          <a:pt x="15545" y="2850"/>
                        </a:lnTo>
                        <a:lnTo>
                          <a:pt x="15608" y="2918"/>
                        </a:lnTo>
                        <a:lnTo>
                          <a:pt x="15671" y="2986"/>
                        </a:lnTo>
                        <a:lnTo>
                          <a:pt x="15732" y="3055"/>
                        </a:lnTo>
                        <a:lnTo>
                          <a:pt x="15793" y="3124"/>
                        </a:lnTo>
                        <a:lnTo>
                          <a:pt x="15854" y="3195"/>
                        </a:lnTo>
                        <a:lnTo>
                          <a:pt x="15913" y="3265"/>
                        </a:lnTo>
                        <a:lnTo>
                          <a:pt x="15972" y="3338"/>
                        </a:lnTo>
                        <a:lnTo>
                          <a:pt x="16031" y="3411"/>
                        </a:lnTo>
                        <a:lnTo>
                          <a:pt x="16088" y="3484"/>
                        </a:lnTo>
                        <a:lnTo>
                          <a:pt x="16145" y="3558"/>
                        </a:lnTo>
                        <a:lnTo>
                          <a:pt x="16202" y="3633"/>
                        </a:lnTo>
                        <a:lnTo>
                          <a:pt x="16258" y="3709"/>
                        </a:lnTo>
                        <a:lnTo>
                          <a:pt x="16313" y="3786"/>
                        </a:lnTo>
                        <a:lnTo>
                          <a:pt x="16368" y="3863"/>
                        </a:lnTo>
                        <a:lnTo>
                          <a:pt x="16420" y="3941"/>
                        </a:lnTo>
                        <a:lnTo>
                          <a:pt x="16474" y="4020"/>
                        </a:lnTo>
                        <a:lnTo>
                          <a:pt x="16526" y="4100"/>
                        </a:lnTo>
                        <a:lnTo>
                          <a:pt x="16579" y="4180"/>
                        </a:lnTo>
                        <a:lnTo>
                          <a:pt x="16629" y="4261"/>
                        </a:lnTo>
                        <a:lnTo>
                          <a:pt x="16680" y="4344"/>
                        </a:lnTo>
                        <a:lnTo>
                          <a:pt x="16729" y="4426"/>
                        </a:lnTo>
                        <a:lnTo>
                          <a:pt x="16779" y="4510"/>
                        </a:lnTo>
                        <a:lnTo>
                          <a:pt x="16828" y="4595"/>
                        </a:lnTo>
                        <a:lnTo>
                          <a:pt x="16875" y="4679"/>
                        </a:lnTo>
                        <a:close/>
                        <a:moveTo>
                          <a:pt x="15271" y="4679"/>
                        </a:moveTo>
                        <a:lnTo>
                          <a:pt x="15210" y="4574"/>
                        </a:lnTo>
                        <a:lnTo>
                          <a:pt x="15147" y="4470"/>
                        </a:lnTo>
                        <a:lnTo>
                          <a:pt x="15116" y="4420"/>
                        </a:lnTo>
                        <a:lnTo>
                          <a:pt x="15084" y="4368"/>
                        </a:lnTo>
                        <a:lnTo>
                          <a:pt x="15051" y="4317"/>
                        </a:lnTo>
                        <a:lnTo>
                          <a:pt x="15018" y="4268"/>
                        </a:lnTo>
                        <a:lnTo>
                          <a:pt x="14950" y="4168"/>
                        </a:lnTo>
                        <a:lnTo>
                          <a:pt x="14882" y="4070"/>
                        </a:lnTo>
                        <a:lnTo>
                          <a:pt x="14811" y="3973"/>
                        </a:lnTo>
                        <a:lnTo>
                          <a:pt x="14738" y="3877"/>
                        </a:lnTo>
                        <a:lnTo>
                          <a:pt x="14664" y="3783"/>
                        </a:lnTo>
                        <a:lnTo>
                          <a:pt x="14588" y="3690"/>
                        </a:lnTo>
                        <a:lnTo>
                          <a:pt x="14511" y="3598"/>
                        </a:lnTo>
                        <a:lnTo>
                          <a:pt x="14433" y="3509"/>
                        </a:lnTo>
                        <a:lnTo>
                          <a:pt x="14352" y="3420"/>
                        </a:lnTo>
                        <a:lnTo>
                          <a:pt x="14271" y="3333"/>
                        </a:lnTo>
                        <a:lnTo>
                          <a:pt x="14188" y="3247"/>
                        </a:lnTo>
                        <a:lnTo>
                          <a:pt x="14103" y="3163"/>
                        </a:lnTo>
                        <a:lnTo>
                          <a:pt x="13999" y="3065"/>
                        </a:lnTo>
                        <a:lnTo>
                          <a:pt x="13892" y="2969"/>
                        </a:lnTo>
                        <a:lnTo>
                          <a:pt x="13786" y="2875"/>
                        </a:lnTo>
                        <a:lnTo>
                          <a:pt x="13677" y="2784"/>
                        </a:lnTo>
                        <a:lnTo>
                          <a:pt x="13566" y="2695"/>
                        </a:lnTo>
                        <a:lnTo>
                          <a:pt x="13455" y="2609"/>
                        </a:lnTo>
                        <a:lnTo>
                          <a:pt x="13342" y="2524"/>
                        </a:lnTo>
                        <a:lnTo>
                          <a:pt x="13228" y="2442"/>
                        </a:lnTo>
                        <a:lnTo>
                          <a:pt x="13111" y="2363"/>
                        </a:lnTo>
                        <a:lnTo>
                          <a:pt x="12994" y="2285"/>
                        </a:lnTo>
                        <a:lnTo>
                          <a:pt x="12875" y="2210"/>
                        </a:lnTo>
                        <a:lnTo>
                          <a:pt x="12754" y="2138"/>
                        </a:lnTo>
                        <a:lnTo>
                          <a:pt x="12632" y="2067"/>
                        </a:lnTo>
                        <a:lnTo>
                          <a:pt x="12509" y="1999"/>
                        </a:lnTo>
                        <a:lnTo>
                          <a:pt x="12384" y="1933"/>
                        </a:lnTo>
                        <a:lnTo>
                          <a:pt x="12258" y="1870"/>
                        </a:lnTo>
                        <a:lnTo>
                          <a:pt x="12129" y="1809"/>
                        </a:lnTo>
                        <a:lnTo>
                          <a:pt x="12000" y="1750"/>
                        </a:lnTo>
                        <a:lnTo>
                          <a:pt x="11869" y="1694"/>
                        </a:lnTo>
                        <a:lnTo>
                          <a:pt x="11737" y="1640"/>
                        </a:lnTo>
                        <a:lnTo>
                          <a:pt x="11603" y="1587"/>
                        </a:lnTo>
                        <a:lnTo>
                          <a:pt x="11468" y="1538"/>
                        </a:lnTo>
                        <a:lnTo>
                          <a:pt x="11331" y="1491"/>
                        </a:lnTo>
                        <a:lnTo>
                          <a:pt x="11192" y="1446"/>
                        </a:lnTo>
                        <a:lnTo>
                          <a:pt x="11052" y="1404"/>
                        </a:lnTo>
                        <a:lnTo>
                          <a:pt x="10911" y="1363"/>
                        </a:lnTo>
                        <a:lnTo>
                          <a:pt x="10768" y="1326"/>
                        </a:lnTo>
                        <a:lnTo>
                          <a:pt x="10624" y="1290"/>
                        </a:lnTo>
                        <a:lnTo>
                          <a:pt x="10478" y="1256"/>
                        </a:lnTo>
                        <a:lnTo>
                          <a:pt x="10331" y="1226"/>
                        </a:lnTo>
                        <a:lnTo>
                          <a:pt x="10182" y="1197"/>
                        </a:lnTo>
                        <a:lnTo>
                          <a:pt x="10031" y="1171"/>
                        </a:lnTo>
                        <a:lnTo>
                          <a:pt x="10097" y="1199"/>
                        </a:lnTo>
                        <a:lnTo>
                          <a:pt x="10162" y="1229"/>
                        </a:lnTo>
                        <a:lnTo>
                          <a:pt x="10225" y="1259"/>
                        </a:lnTo>
                        <a:lnTo>
                          <a:pt x="10288" y="1290"/>
                        </a:lnTo>
                        <a:lnTo>
                          <a:pt x="10351" y="1323"/>
                        </a:lnTo>
                        <a:lnTo>
                          <a:pt x="10412" y="1355"/>
                        </a:lnTo>
                        <a:lnTo>
                          <a:pt x="10472" y="1390"/>
                        </a:lnTo>
                        <a:lnTo>
                          <a:pt x="10532" y="1425"/>
                        </a:lnTo>
                        <a:lnTo>
                          <a:pt x="10591" y="1462"/>
                        </a:lnTo>
                        <a:lnTo>
                          <a:pt x="10649" y="1499"/>
                        </a:lnTo>
                        <a:lnTo>
                          <a:pt x="10706" y="1537"/>
                        </a:lnTo>
                        <a:lnTo>
                          <a:pt x="10763" y="1576"/>
                        </a:lnTo>
                        <a:lnTo>
                          <a:pt x="10818" y="1616"/>
                        </a:lnTo>
                        <a:lnTo>
                          <a:pt x="10874" y="1657"/>
                        </a:lnTo>
                        <a:lnTo>
                          <a:pt x="10928" y="1698"/>
                        </a:lnTo>
                        <a:lnTo>
                          <a:pt x="10980" y="1741"/>
                        </a:lnTo>
                        <a:lnTo>
                          <a:pt x="11033" y="1786"/>
                        </a:lnTo>
                        <a:lnTo>
                          <a:pt x="11085" y="1830"/>
                        </a:lnTo>
                        <a:lnTo>
                          <a:pt x="11135" y="1875"/>
                        </a:lnTo>
                        <a:lnTo>
                          <a:pt x="11186" y="1923"/>
                        </a:lnTo>
                        <a:lnTo>
                          <a:pt x="11235" y="1970"/>
                        </a:lnTo>
                        <a:lnTo>
                          <a:pt x="11283" y="2018"/>
                        </a:lnTo>
                        <a:lnTo>
                          <a:pt x="11331" y="2068"/>
                        </a:lnTo>
                        <a:lnTo>
                          <a:pt x="11378" y="2119"/>
                        </a:lnTo>
                        <a:lnTo>
                          <a:pt x="11423" y="2169"/>
                        </a:lnTo>
                        <a:lnTo>
                          <a:pt x="11469" y="2222"/>
                        </a:lnTo>
                        <a:lnTo>
                          <a:pt x="11513" y="2276"/>
                        </a:lnTo>
                        <a:lnTo>
                          <a:pt x="11557" y="2329"/>
                        </a:lnTo>
                        <a:lnTo>
                          <a:pt x="11599" y="2385"/>
                        </a:lnTo>
                        <a:lnTo>
                          <a:pt x="11642" y="2441"/>
                        </a:lnTo>
                        <a:lnTo>
                          <a:pt x="11683" y="2498"/>
                        </a:lnTo>
                        <a:lnTo>
                          <a:pt x="11723" y="2556"/>
                        </a:lnTo>
                        <a:lnTo>
                          <a:pt x="11763" y="2616"/>
                        </a:lnTo>
                        <a:lnTo>
                          <a:pt x="11802" y="2677"/>
                        </a:lnTo>
                        <a:lnTo>
                          <a:pt x="11839" y="2738"/>
                        </a:lnTo>
                        <a:lnTo>
                          <a:pt x="11876" y="2799"/>
                        </a:lnTo>
                        <a:lnTo>
                          <a:pt x="11911" y="2862"/>
                        </a:lnTo>
                        <a:lnTo>
                          <a:pt x="11943" y="2924"/>
                        </a:lnTo>
                        <a:lnTo>
                          <a:pt x="11976" y="2986"/>
                        </a:lnTo>
                        <a:lnTo>
                          <a:pt x="12007" y="3049"/>
                        </a:lnTo>
                        <a:lnTo>
                          <a:pt x="12037" y="3113"/>
                        </a:lnTo>
                        <a:lnTo>
                          <a:pt x="12066" y="3176"/>
                        </a:lnTo>
                        <a:lnTo>
                          <a:pt x="12092" y="3240"/>
                        </a:lnTo>
                        <a:lnTo>
                          <a:pt x="12118" y="3305"/>
                        </a:lnTo>
                        <a:lnTo>
                          <a:pt x="12143" y="3370"/>
                        </a:lnTo>
                        <a:lnTo>
                          <a:pt x="12167" y="3435"/>
                        </a:lnTo>
                        <a:lnTo>
                          <a:pt x="12189" y="3501"/>
                        </a:lnTo>
                        <a:lnTo>
                          <a:pt x="12209" y="3567"/>
                        </a:lnTo>
                        <a:lnTo>
                          <a:pt x="12229" y="3634"/>
                        </a:lnTo>
                        <a:lnTo>
                          <a:pt x="12247" y="3701"/>
                        </a:lnTo>
                        <a:lnTo>
                          <a:pt x="12264" y="3768"/>
                        </a:lnTo>
                        <a:lnTo>
                          <a:pt x="12280" y="3836"/>
                        </a:lnTo>
                        <a:lnTo>
                          <a:pt x="12294" y="3904"/>
                        </a:lnTo>
                        <a:lnTo>
                          <a:pt x="12308" y="3973"/>
                        </a:lnTo>
                        <a:lnTo>
                          <a:pt x="12320" y="4041"/>
                        </a:lnTo>
                        <a:lnTo>
                          <a:pt x="12330" y="4111"/>
                        </a:lnTo>
                        <a:lnTo>
                          <a:pt x="12340" y="4180"/>
                        </a:lnTo>
                        <a:lnTo>
                          <a:pt x="12348" y="4251"/>
                        </a:lnTo>
                        <a:lnTo>
                          <a:pt x="12356" y="4322"/>
                        </a:lnTo>
                        <a:lnTo>
                          <a:pt x="12361" y="4392"/>
                        </a:lnTo>
                        <a:lnTo>
                          <a:pt x="12365" y="4463"/>
                        </a:lnTo>
                        <a:lnTo>
                          <a:pt x="12368" y="4534"/>
                        </a:lnTo>
                        <a:lnTo>
                          <a:pt x="12370" y="4607"/>
                        </a:lnTo>
                        <a:lnTo>
                          <a:pt x="12370" y="4679"/>
                        </a:lnTo>
                        <a:lnTo>
                          <a:pt x="12370" y="4750"/>
                        </a:lnTo>
                        <a:lnTo>
                          <a:pt x="12368" y="4822"/>
                        </a:lnTo>
                        <a:lnTo>
                          <a:pt x="12365" y="4893"/>
                        </a:lnTo>
                        <a:lnTo>
                          <a:pt x="12361" y="4962"/>
                        </a:lnTo>
                        <a:lnTo>
                          <a:pt x="12356" y="5033"/>
                        </a:lnTo>
                        <a:lnTo>
                          <a:pt x="12348" y="5103"/>
                        </a:lnTo>
                        <a:lnTo>
                          <a:pt x="12341" y="5171"/>
                        </a:lnTo>
                        <a:lnTo>
                          <a:pt x="12331" y="5241"/>
                        </a:lnTo>
                        <a:lnTo>
                          <a:pt x="12321" y="5308"/>
                        </a:lnTo>
                        <a:lnTo>
                          <a:pt x="12309" y="5377"/>
                        </a:lnTo>
                        <a:lnTo>
                          <a:pt x="12296" y="5444"/>
                        </a:lnTo>
                        <a:lnTo>
                          <a:pt x="12282" y="5512"/>
                        </a:lnTo>
                        <a:lnTo>
                          <a:pt x="12266" y="5578"/>
                        </a:lnTo>
                        <a:lnTo>
                          <a:pt x="12249" y="5644"/>
                        </a:lnTo>
                        <a:lnTo>
                          <a:pt x="12231" y="5711"/>
                        </a:lnTo>
                        <a:lnTo>
                          <a:pt x="12212" y="5776"/>
                        </a:lnTo>
                        <a:lnTo>
                          <a:pt x="12192" y="5841"/>
                        </a:lnTo>
                        <a:lnTo>
                          <a:pt x="12170" y="5906"/>
                        </a:lnTo>
                        <a:lnTo>
                          <a:pt x="12147" y="5971"/>
                        </a:lnTo>
                        <a:lnTo>
                          <a:pt x="12124" y="6034"/>
                        </a:lnTo>
                        <a:lnTo>
                          <a:pt x="12097" y="6099"/>
                        </a:lnTo>
                        <a:lnTo>
                          <a:pt x="12071" y="6162"/>
                        </a:lnTo>
                        <a:lnTo>
                          <a:pt x="12043" y="6224"/>
                        </a:lnTo>
                        <a:lnTo>
                          <a:pt x="12014" y="6287"/>
                        </a:lnTo>
                        <a:lnTo>
                          <a:pt x="11983" y="6348"/>
                        </a:lnTo>
                        <a:lnTo>
                          <a:pt x="11952" y="6411"/>
                        </a:lnTo>
                        <a:lnTo>
                          <a:pt x="11919" y="6472"/>
                        </a:lnTo>
                        <a:lnTo>
                          <a:pt x="11885" y="6533"/>
                        </a:lnTo>
                        <a:lnTo>
                          <a:pt x="11850" y="6593"/>
                        </a:lnTo>
                        <a:lnTo>
                          <a:pt x="11814" y="6653"/>
                        </a:lnTo>
                        <a:lnTo>
                          <a:pt x="11776" y="6713"/>
                        </a:lnTo>
                        <a:lnTo>
                          <a:pt x="11737" y="6772"/>
                        </a:lnTo>
                        <a:lnTo>
                          <a:pt x="11696" y="6831"/>
                        </a:lnTo>
                        <a:lnTo>
                          <a:pt x="11655" y="6888"/>
                        </a:lnTo>
                        <a:lnTo>
                          <a:pt x="11614" y="6945"/>
                        </a:lnTo>
                        <a:lnTo>
                          <a:pt x="11572" y="7000"/>
                        </a:lnTo>
                        <a:lnTo>
                          <a:pt x="11529" y="7055"/>
                        </a:lnTo>
                        <a:lnTo>
                          <a:pt x="11484" y="7108"/>
                        </a:lnTo>
                        <a:lnTo>
                          <a:pt x="11440" y="7161"/>
                        </a:lnTo>
                        <a:lnTo>
                          <a:pt x="11395" y="7213"/>
                        </a:lnTo>
                        <a:lnTo>
                          <a:pt x="11348" y="7264"/>
                        </a:lnTo>
                        <a:lnTo>
                          <a:pt x="11301" y="7314"/>
                        </a:lnTo>
                        <a:lnTo>
                          <a:pt x="11254" y="7363"/>
                        </a:lnTo>
                        <a:lnTo>
                          <a:pt x="11204" y="7411"/>
                        </a:lnTo>
                        <a:lnTo>
                          <a:pt x="11155" y="7458"/>
                        </a:lnTo>
                        <a:lnTo>
                          <a:pt x="11105" y="7505"/>
                        </a:lnTo>
                        <a:lnTo>
                          <a:pt x="11054" y="7550"/>
                        </a:lnTo>
                        <a:lnTo>
                          <a:pt x="11003" y="7594"/>
                        </a:lnTo>
                        <a:lnTo>
                          <a:pt x="10950" y="7637"/>
                        </a:lnTo>
                        <a:lnTo>
                          <a:pt x="10896" y="7681"/>
                        </a:lnTo>
                        <a:lnTo>
                          <a:pt x="10842" y="7722"/>
                        </a:lnTo>
                        <a:lnTo>
                          <a:pt x="10787" y="7763"/>
                        </a:lnTo>
                        <a:lnTo>
                          <a:pt x="10731" y="7803"/>
                        </a:lnTo>
                        <a:lnTo>
                          <a:pt x="10676" y="7841"/>
                        </a:lnTo>
                        <a:lnTo>
                          <a:pt x="10618" y="7879"/>
                        </a:lnTo>
                        <a:lnTo>
                          <a:pt x="10560" y="7916"/>
                        </a:lnTo>
                        <a:lnTo>
                          <a:pt x="10502" y="7952"/>
                        </a:lnTo>
                        <a:lnTo>
                          <a:pt x="10441" y="7987"/>
                        </a:lnTo>
                        <a:lnTo>
                          <a:pt x="10381" y="8021"/>
                        </a:lnTo>
                        <a:lnTo>
                          <a:pt x="10320" y="8055"/>
                        </a:lnTo>
                        <a:lnTo>
                          <a:pt x="10259" y="8086"/>
                        </a:lnTo>
                        <a:lnTo>
                          <a:pt x="10196" y="8118"/>
                        </a:lnTo>
                        <a:lnTo>
                          <a:pt x="10132" y="8149"/>
                        </a:lnTo>
                        <a:lnTo>
                          <a:pt x="10069" y="8178"/>
                        </a:lnTo>
                        <a:lnTo>
                          <a:pt x="10290" y="8137"/>
                        </a:lnTo>
                        <a:lnTo>
                          <a:pt x="10506" y="8092"/>
                        </a:lnTo>
                        <a:lnTo>
                          <a:pt x="10719" y="8042"/>
                        </a:lnTo>
                        <a:lnTo>
                          <a:pt x="10929" y="7988"/>
                        </a:lnTo>
                        <a:lnTo>
                          <a:pt x="11134" y="7930"/>
                        </a:lnTo>
                        <a:lnTo>
                          <a:pt x="11336" y="7868"/>
                        </a:lnTo>
                        <a:lnTo>
                          <a:pt x="11534" y="7801"/>
                        </a:lnTo>
                        <a:lnTo>
                          <a:pt x="11728" y="7729"/>
                        </a:lnTo>
                        <a:lnTo>
                          <a:pt x="11919" y="7653"/>
                        </a:lnTo>
                        <a:lnTo>
                          <a:pt x="12106" y="7573"/>
                        </a:lnTo>
                        <a:lnTo>
                          <a:pt x="12289" y="7488"/>
                        </a:lnTo>
                        <a:lnTo>
                          <a:pt x="12469" y="7398"/>
                        </a:lnTo>
                        <a:lnTo>
                          <a:pt x="12645" y="7304"/>
                        </a:lnTo>
                        <a:lnTo>
                          <a:pt x="12817" y="7206"/>
                        </a:lnTo>
                        <a:lnTo>
                          <a:pt x="12984" y="7104"/>
                        </a:lnTo>
                        <a:lnTo>
                          <a:pt x="13149" y="6997"/>
                        </a:lnTo>
                        <a:lnTo>
                          <a:pt x="13310" y="6886"/>
                        </a:lnTo>
                        <a:lnTo>
                          <a:pt x="13467" y="6770"/>
                        </a:lnTo>
                        <a:lnTo>
                          <a:pt x="13620" y="6649"/>
                        </a:lnTo>
                        <a:lnTo>
                          <a:pt x="13770" y="6524"/>
                        </a:lnTo>
                        <a:lnTo>
                          <a:pt x="13916" y="6395"/>
                        </a:lnTo>
                        <a:lnTo>
                          <a:pt x="14057" y="6261"/>
                        </a:lnTo>
                        <a:lnTo>
                          <a:pt x="14195" y="6123"/>
                        </a:lnTo>
                        <a:lnTo>
                          <a:pt x="14330" y="5981"/>
                        </a:lnTo>
                        <a:lnTo>
                          <a:pt x="14461" y="5833"/>
                        </a:lnTo>
                        <a:lnTo>
                          <a:pt x="14587" y="5682"/>
                        </a:lnTo>
                        <a:lnTo>
                          <a:pt x="14711" y="5526"/>
                        </a:lnTo>
                        <a:lnTo>
                          <a:pt x="14830" y="5366"/>
                        </a:lnTo>
                        <a:lnTo>
                          <a:pt x="14946" y="5201"/>
                        </a:lnTo>
                        <a:lnTo>
                          <a:pt x="15058" y="5031"/>
                        </a:lnTo>
                        <a:lnTo>
                          <a:pt x="15166" y="4858"/>
                        </a:lnTo>
                        <a:lnTo>
                          <a:pt x="15271" y="4679"/>
                        </a:lnTo>
                        <a:close/>
                        <a:moveTo>
                          <a:pt x="11555" y="4679"/>
                        </a:moveTo>
                        <a:lnTo>
                          <a:pt x="11554" y="4601"/>
                        </a:lnTo>
                        <a:lnTo>
                          <a:pt x="11552" y="4524"/>
                        </a:lnTo>
                        <a:lnTo>
                          <a:pt x="11548" y="4447"/>
                        </a:lnTo>
                        <a:lnTo>
                          <a:pt x="11541" y="4370"/>
                        </a:lnTo>
                        <a:lnTo>
                          <a:pt x="11533" y="4295"/>
                        </a:lnTo>
                        <a:lnTo>
                          <a:pt x="11524" y="4220"/>
                        </a:lnTo>
                        <a:lnTo>
                          <a:pt x="11512" y="4147"/>
                        </a:lnTo>
                        <a:lnTo>
                          <a:pt x="11498" y="4073"/>
                        </a:lnTo>
                        <a:lnTo>
                          <a:pt x="11482" y="4000"/>
                        </a:lnTo>
                        <a:lnTo>
                          <a:pt x="11466" y="3928"/>
                        </a:lnTo>
                        <a:lnTo>
                          <a:pt x="11448" y="3858"/>
                        </a:lnTo>
                        <a:lnTo>
                          <a:pt x="11426" y="3787"/>
                        </a:lnTo>
                        <a:lnTo>
                          <a:pt x="11404" y="3718"/>
                        </a:lnTo>
                        <a:lnTo>
                          <a:pt x="11380" y="3648"/>
                        </a:lnTo>
                        <a:lnTo>
                          <a:pt x="11354" y="3579"/>
                        </a:lnTo>
                        <a:lnTo>
                          <a:pt x="11326" y="3512"/>
                        </a:lnTo>
                        <a:lnTo>
                          <a:pt x="11297" y="3445"/>
                        </a:lnTo>
                        <a:lnTo>
                          <a:pt x="11265" y="3379"/>
                        </a:lnTo>
                        <a:lnTo>
                          <a:pt x="11232" y="3313"/>
                        </a:lnTo>
                        <a:lnTo>
                          <a:pt x="11198" y="3249"/>
                        </a:lnTo>
                        <a:lnTo>
                          <a:pt x="11161" y="3184"/>
                        </a:lnTo>
                        <a:lnTo>
                          <a:pt x="11123" y="3121"/>
                        </a:lnTo>
                        <a:lnTo>
                          <a:pt x="11082" y="3058"/>
                        </a:lnTo>
                        <a:lnTo>
                          <a:pt x="11040" y="2997"/>
                        </a:lnTo>
                        <a:lnTo>
                          <a:pt x="10996" y="2935"/>
                        </a:lnTo>
                        <a:lnTo>
                          <a:pt x="10951" y="2874"/>
                        </a:lnTo>
                        <a:lnTo>
                          <a:pt x="10903" y="2814"/>
                        </a:lnTo>
                        <a:lnTo>
                          <a:pt x="10854" y="2755"/>
                        </a:lnTo>
                        <a:lnTo>
                          <a:pt x="10803" y="2697"/>
                        </a:lnTo>
                        <a:lnTo>
                          <a:pt x="10750" y="2639"/>
                        </a:lnTo>
                        <a:lnTo>
                          <a:pt x="10696" y="2582"/>
                        </a:lnTo>
                        <a:lnTo>
                          <a:pt x="10640" y="2525"/>
                        </a:lnTo>
                        <a:lnTo>
                          <a:pt x="10582" y="2471"/>
                        </a:lnTo>
                        <a:lnTo>
                          <a:pt x="10524" y="2417"/>
                        </a:lnTo>
                        <a:lnTo>
                          <a:pt x="10465" y="2365"/>
                        </a:lnTo>
                        <a:lnTo>
                          <a:pt x="10406" y="2316"/>
                        </a:lnTo>
                        <a:lnTo>
                          <a:pt x="10345" y="2268"/>
                        </a:lnTo>
                        <a:lnTo>
                          <a:pt x="10284" y="2222"/>
                        </a:lnTo>
                        <a:lnTo>
                          <a:pt x="10222" y="2177"/>
                        </a:lnTo>
                        <a:lnTo>
                          <a:pt x="10160" y="2134"/>
                        </a:lnTo>
                        <a:lnTo>
                          <a:pt x="10097" y="2093"/>
                        </a:lnTo>
                        <a:lnTo>
                          <a:pt x="10032" y="2053"/>
                        </a:lnTo>
                        <a:lnTo>
                          <a:pt x="9968" y="2016"/>
                        </a:lnTo>
                        <a:lnTo>
                          <a:pt x="9902" y="1981"/>
                        </a:lnTo>
                        <a:lnTo>
                          <a:pt x="9836" y="1946"/>
                        </a:lnTo>
                        <a:lnTo>
                          <a:pt x="9769" y="1913"/>
                        </a:lnTo>
                        <a:lnTo>
                          <a:pt x="9701" y="1882"/>
                        </a:lnTo>
                        <a:lnTo>
                          <a:pt x="9632" y="1854"/>
                        </a:lnTo>
                        <a:lnTo>
                          <a:pt x="9564" y="1827"/>
                        </a:lnTo>
                        <a:lnTo>
                          <a:pt x="9493" y="1801"/>
                        </a:lnTo>
                        <a:lnTo>
                          <a:pt x="9423" y="1778"/>
                        </a:lnTo>
                        <a:lnTo>
                          <a:pt x="9352" y="1756"/>
                        </a:lnTo>
                        <a:lnTo>
                          <a:pt x="9279" y="1736"/>
                        </a:lnTo>
                        <a:lnTo>
                          <a:pt x="9206" y="1718"/>
                        </a:lnTo>
                        <a:lnTo>
                          <a:pt x="9133" y="1701"/>
                        </a:lnTo>
                        <a:lnTo>
                          <a:pt x="9059" y="1686"/>
                        </a:lnTo>
                        <a:lnTo>
                          <a:pt x="8984" y="1673"/>
                        </a:lnTo>
                        <a:lnTo>
                          <a:pt x="8908" y="1661"/>
                        </a:lnTo>
                        <a:lnTo>
                          <a:pt x="8831" y="1652"/>
                        </a:lnTo>
                        <a:lnTo>
                          <a:pt x="8754" y="1644"/>
                        </a:lnTo>
                        <a:lnTo>
                          <a:pt x="8676" y="1638"/>
                        </a:lnTo>
                        <a:lnTo>
                          <a:pt x="8597" y="1634"/>
                        </a:lnTo>
                        <a:lnTo>
                          <a:pt x="8518" y="1631"/>
                        </a:lnTo>
                        <a:lnTo>
                          <a:pt x="8438" y="1631"/>
                        </a:lnTo>
                        <a:lnTo>
                          <a:pt x="8395" y="1631"/>
                        </a:lnTo>
                        <a:lnTo>
                          <a:pt x="8353" y="1632"/>
                        </a:lnTo>
                        <a:lnTo>
                          <a:pt x="8311" y="1633"/>
                        </a:lnTo>
                        <a:lnTo>
                          <a:pt x="8269" y="1635"/>
                        </a:lnTo>
                        <a:lnTo>
                          <a:pt x="8227" y="1637"/>
                        </a:lnTo>
                        <a:lnTo>
                          <a:pt x="8185" y="1640"/>
                        </a:lnTo>
                        <a:lnTo>
                          <a:pt x="8143" y="1643"/>
                        </a:lnTo>
                        <a:lnTo>
                          <a:pt x="8102" y="1647"/>
                        </a:lnTo>
                        <a:lnTo>
                          <a:pt x="8061" y="1653"/>
                        </a:lnTo>
                        <a:lnTo>
                          <a:pt x="8020" y="1657"/>
                        </a:lnTo>
                        <a:lnTo>
                          <a:pt x="7979" y="1663"/>
                        </a:lnTo>
                        <a:lnTo>
                          <a:pt x="7938" y="1670"/>
                        </a:lnTo>
                        <a:lnTo>
                          <a:pt x="7896" y="1676"/>
                        </a:lnTo>
                        <a:lnTo>
                          <a:pt x="7856" y="1683"/>
                        </a:lnTo>
                        <a:lnTo>
                          <a:pt x="7816" y="1692"/>
                        </a:lnTo>
                        <a:lnTo>
                          <a:pt x="7775" y="1700"/>
                        </a:lnTo>
                        <a:lnTo>
                          <a:pt x="7735" y="1709"/>
                        </a:lnTo>
                        <a:lnTo>
                          <a:pt x="7695" y="1718"/>
                        </a:lnTo>
                        <a:lnTo>
                          <a:pt x="7655" y="1729"/>
                        </a:lnTo>
                        <a:lnTo>
                          <a:pt x="7616" y="1738"/>
                        </a:lnTo>
                        <a:lnTo>
                          <a:pt x="7537" y="1761"/>
                        </a:lnTo>
                        <a:lnTo>
                          <a:pt x="7458" y="1786"/>
                        </a:lnTo>
                        <a:lnTo>
                          <a:pt x="7380" y="1813"/>
                        </a:lnTo>
                        <a:lnTo>
                          <a:pt x="7302" y="1841"/>
                        </a:lnTo>
                        <a:lnTo>
                          <a:pt x="7226" y="1872"/>
                        </a:lnTo>
                        <a:lnTo>
                          <a:pt x="7149" y="1906"/>
                        </a:lnTo>
                        <a:lnTo>
                          <a:pt x="6826" y="1171"/>
                        </a:lnTo>
                        <a:lnTo>
                          <a:pt x="6606" y="1211"/>
                        </a:lnTo>
                        <a:lnTo>
                          <a:pt x="6388" y="1255"/>
                        </a:lnTo>
                        <a:lnTo>
                          <a:pt x="6174" y="1305"/>
                        </a:lnTo>
                        <a:lnTo>
                          <a:pt x="5964" y="1359"/>
                        </a:lnTo>
                        <a:lnTo>
                          <a:pt x="5758" y="1417"/>
                        </a:lnTo>
                        <a:lnTo>
                          <a:pt x="5555" y="1480"/>
                        </a:lnTo>
                        <a:lnTo>
                          <a:pt x="5357" y="1546"/>
                        </a:lnTo>
                        <a:lnTo>
                          <a:pt x="5162" y="1618"/>
                        </a:lnTo>
                        <a:lnTo>
                          <a:pt x="4970" y="1694"/>
                        </a:lnTo>
                        <a:lnTo>
                          <a:pt x="4783" y="1775"/>
                        </a:lnTo>
                        <a:lnTo>
                          <a:pt x="4598" y="1859"/>
                        </a:lnTo>
                        <a:lnTo>
                          <a:pt x="4419" y="1949"/>
                        </a:lnTo>
                        <a:lnTo>
                          <a:pt x="4242" y="2043"/>
                        </a:lnTo>
                        <a:lnTo>
                          <a:pt x="4070" y="2141"/>
                        </a:lnTo>
                        <a:lnTo>
                          <a:pt x="3901" y="2244"/>
                        </a:lnTo>
                        <a:lnTo>
                          <a:pt x="3736" y="2352"/>
                        </a:lnTo>
                        <a:lnTo>
                          <a:pt x="3574" y="2463"/>
                        </a:lnTo>
                        <a:lnTo>
                          <a:pt x="3417" y="2579"/>
                        </a:lnTo>
                        <a:lnTo>
                          <a:pt x="3263" y="2700"/>
                        </a:lnTo>
                        <a:lnTo>
                          <a:pt x="3113" y="2826"/>
                        </a:lnTo>
                        <a:lnTo>
                          <a:pt x="2967" y="2955"/>
                        </a:lnTo>
                        <a:lnTo>
                          <a:pt x="2824" y="3089"/>
                        </a:lnTo>
                        <a:lnTo>
                          <a:pt x="2685" y="3228"/>
                        </a:lnTo>
                        <a:lnTo>
                          <a:pt x="2550" y="3372"/>
                        </a:lnTo>
                        <a:lnTo>
                          <a:pt x="2418" y="3519"/>
                        </a:lnTo>
                        <a:lnTo>
                          <a:pt x="2291" y="3671"/>
                        </a:lnTo>
                        <a:lnTo>
                          <a:pt x="2167" y="3828"/>
                        </a:lnTo>
                        <a:lnTo>
                          <a:pt x="2047" y="3989"/>
                        </a:lnTo>
                        <a:lnTo>
                          <a:pt x="1931" y="4155"/>
                        </a:lnTo>
                        <a:lnTo>
                          <a:pt x="1818" y="4326"/>
                        </a:lnTo>
                        <a:lnTo>
                          <a:pt x="1710" y="4500"/>
                        </a:lnTo>
                        <a:lnTo>
                          <a:pt x="1604" y="4679"/>
                        </a:lnTo>
                        <a:lnTo>
                          <a:pt x="1665" y="4784"/>
                        </a:lnTo>
                        <a:lnTo>
                          <a:pt x="1728" y="4888"/>
                        </a:lnTo>
                        <a:lnTo>
                          <a:pt x="1792" y="4990"/>
                        </a:lnTo>
                        <a:lnTo>
                          <a:pt x="1858" y="5090"/>
                        </a:lnTo>
                        <a:lnTo>
                          <a:pt x="1925" y="5189"/>
                        </a:lnTo>
                        <a:lnTo>
                          <a:pt x="1993" y="5287"/>
                        </a:lnTo>
                        <a:lnTo>
                          <a:pt x="2064" y="5383"/>
                        </a:lnTo>
                        <a:lnTo>
                          <a:pt x="2136" y="5477"/>
                        </a:lnTo>
                        <a:lnTo>
                          <a:pt x="2173" y="5524"/>
                        </a:lnTo>
                        <a:lnTo>
                          <a:pt x="2210" y="5571"/>
                        </a:lnTo>
                        <a:lnTo>
                          <a:pt x="2246" y="5616"/>
                        </a:lnTo>
                        <a:lnTo>
                          <a:pt x="2283" y="5662"/>
                        </a:lnTo>
                        <a:lnTo>
                          <a:pt x="2322" y="5708"/>
                        </a:lnTo>
                        <a:lnTo>
                          <a:pt x="2360" y="5752"/>
                        </a:lnTo>
                        <a:lnTo>
                          <a:pt x="2399" y="5797"/>
                        </a:lnTo>
                        <a:lnTo>
                          <a:pt x="2438" y="5841"/>
                        </a:lnTo>
                        <a:lnTo>
                          <a:pt x="2477" y="5885"/>
                        </a:lnTo>
                        <a:lnTo>
                          <a:pt x="2518" y="5929"/>
                        </a:lnTo>
                        <a:lnTo>
                          <a:pt x="2558" y="5972"/>
                        </a:lnTo>
                        <a:lnTo>
                          <a:pt x="2599" y="6014"/>
                        </a:lnTo>
                        <a:lnTo>
                          <a:pt x="2640" y="6056"/>
                        </a:lnTo>
                        <a:lnTo>
                          <a:pt x="2681" y="6099"/>
                        </a:lnTo>
                        <a:lnTo>
                          <a:pt x="2723" y="6141"/>
                        </a:lnTo>
                        <a:lnTo>
                          <a:pt x="2765" y="6182"/>
                        </a:lnTo>
                        <a:lnTo>
                          <a:pt x="2869" y="6280"/>
                        </a:lnTo>
                        <a:lnTo>
                          <a:pt x="2973" y="6375"/>
                        </a:lnTo>
                        <a:lnTo>
                          <a:pt x="3080" y="6468"/>
                        </a:lnTo>
                        <a:lnTo>
                          <a:pt x="3187" y="6559"/>
                        </a:lnTo>
                        <a:lnTo>
                          <a:pt x="3297" y="6648"/>
                        </a:lnTo>
                        <a:lnTo>
                          <a:pt x="3407" y="6733"/>
                        </a:lnTo>
                        <a:lnTo>
                          <a:pt x="3519" y="6817"/>
                        </a:lnTo>
                        <a:lnTo>
                          <a:pt x="3632" y="6899"/>
                        </a:lnTo>
                        <a:lnTo>
                          <a:pt x="3747" y="6979"/>
                        </a:lnTo>
                        <a:lnTo>
                          <a:pt x="3864" y="7056"/>
                        </a:lnTo>
                        <a:lnTo>
                          <a:pt x="3981" y="7130"/>
                        </a:lnTo>
                        <a:lnTo>
                          <a:pt x="4102" y="7203"/>
                        </a:lnTo>
                        <a:lnTo>
                          <a:pt x="4222" y="7273"/>
                        </a:lnTo>
                        <a:lnTo>
                          <a:pt x="4344" y="7341"/>
                        </a:lnTo>
                        <a:lnTo>
                          <a:pt x="4468" y="7407"/>
                        </a:lnTo>
                        <a:lnTo>
                          <a:pt x="4593" y="7471"/>
                        </a:lnTo>
                        <a:lnTo>
                          <a:pt x="4720" y="7532"/>
                        </a:lnTo>
                        <a:lnTo>
                          <a:pt x="4848" y="7591"/>
                        </a:lnTo>
                        <a:lnTo>
                          <a:pt x="4978" y="7647"/>
                        </a:lnTo>
                        <a:lnTo>
                          <a:pt x="5109" y="7702"/>
                        </a:lnTo>
                        <a:lnTo>
                          <a:pt x="5242" y="7753"/>
                        </a:lnTo>
                        <a:lnTo>
                          <a:pt x="5376" y="7804"/>
                        </a:lnTo>
                        <a:lnTo>
                          <a:pt x="5511" y="7851"/>
                        </a:lnTo>
                        <a:lnTo>
                          <a:pt x="5648" y="7897"/>
                        </a:lnTo>
                        <a:lnTo>
                          <a:pt x="5786" y="7940"/>
                        </a:lnTo>
                        <a:lnTo>
                          <a:pt x="5926" y="7980"/>
                        </a:lnTo>
                        <a:lnTo>
                          <a:pt x="6068" y="8019"/>
                        </a:lnTo>
                        <a:lnTo>
                          <a:pt x="6210" y="8055"/>
                        </a:lnTo>
                        <a:lnTo>
                          <a:pt x="6354" y="8090"/>
                        </a:lnTo>
                        <a:lnTo>
                          <a:pt x="6500" y="8121"/>
                        </a:lnTo>
                        <a:lnTo>
                          <a:pt x="6648" y="8151"/>
                        </a:lnTo>
                        <a:lnTo>
                          <a:pt x="6796" y="8178"/>
                        </a:lnTo>
                        <a:lnTo>
                          <a:pt x="6732" y="8149"/>
                        </a:lnTo>
                        <a:lnTo>
                          <a:pt x="6669" y="8118"/>
                        </a:lnTo>
                        <a:lnTo>
                          <a:pt x="6607" y="8086"/>
                        </a:lnTo>
                        <a:lnTo>
                          <a:pt x="6544" y="8055"/>
                        </a:lnTo>
                        <a:lnTo>
                          <a:pt x="6483" y="8021"/>
                        </a:lnTo>
                        <a:lnTo>
                          <a:pt x="6423" y="7987"/>
                        </a:lnTo>
                        <a:lnTo>
                          <a:pt x="6364" y="7952"/>
                        </a:lnTo>
                        <a:lnTo>
                          <a:pt x="6305" y="7916"/>
                        </a:lnTo>
                        <a:lnTo>
                          <a:pt x="6248" y="7879"/>
                        </a:lnTo>
                        <a:lnTo>
                          <a:pt x="6191" y="7841"/>
                        </a:lnTo>
                        <a:lnTo>
                          <a:pt x="6134" y="7803"/>
                        </a:lnTo>
                        <a:lnTo>
                          <a:pt x="6079" y="7763"/>
                        </a:lnTo>
                        <a:lnTo>
                          <a:pt x="6024" y="7722"/>
                        </a:lnTo>
                        <a:lnTo>
                          <a:pt x="5971" y="7681"/>
                        </a:lnTo>
                        <a:lnTo>
                          <a:pt x="5917" y="7637"/>
                        </a:lnTo>
                        <a:lnTo>
                          <a:pt x="5865" y="7594"/>
                        </a:lnTo>
                        <a:lnTo>
                          <a:pt x="5813" y="7550"/>
                        </a:lnTo>
                        <a:lnTo>
                          <a:pt x="5763" y="7505"/>
                        </a:lnTo>
                        <a:lnTo>
                          <a:pt x="5712" y="7458"/>
                        </a:lnTo>
                        <a:lnTo>
                          <a:pt x="5664" y="7411"/>
                        </a:lnTo>
                        <a:lnTo>
                          <a:pt x="5615" y="7363"/>
                        </a:lnTo>
                        <a:lnTo>
                          <a:pt x="5568" y="7314"/>
                        </a:lnTo>
                        <a:lnTo>
                          <a:pt x="5521" y="7264"/>
                        </a:lnTo>
                        <a:lnTo>
                          <a:pt x="5475" y="7213"/>
                        </a:lnTo>
                        <a:lnTo>
                          <a:pt x="5430" y="7161"/>
                        </a:lnTo>
                        <a:lnTo>
                          <a:pt x="5385" y="7108"/>
                        </a:lnTo>
                        <a:lnTo>
                          <a:pt x="5341" y="7055"/>
                        </a:lnTo>
                        <a:lnTo>
                          <a:pt x="5299" y="7000"/>
                        </a:lnTo>
                        <a:lnTo>
                          <a:pt x="5257" y="6945"/>
                        </a:lnTo>
                        <a:lnTo>
                          <a:pt x="5215" y="6888"/>
                        </a:lnTo>
                        <a:lnTo>
                          <a:pt x="5174" y="6831"/>
                        </a:lnTo>
                        <a:lnTo>
                          <a:pt x="5135" y="6772"/>
                        </a:lnTo>
                        <a:lnTo>
                          <a:pt x="5096" y="6713"/>
                        </a:lnTo>
                        <a:lnTo>
                          <a:pt x="5058" y="6653"/>
                        </a:lnTo>
                        <a:lnTo>
                          <a:pt x="5022" y="6593"/>
                        </a:lnTo>
                        <a:lnTo>
                          <a:pt x="4988" y="6533"/>
                        </a:lnTo>
                        <a:lnTo>
                          <a:pt x="4954" y="6472"/>
                        </a:lnTo>
                        <a:lnTo>
                          <a:pt x="4921" y="6411"/>
                        </a:lnTo>
                        <a:lnTo>
                          <a:pt x="4890" y="6348"/>
                        </a:lnTo>
                        <a:lnTo>
                          <a:pt x="4859" y="6287"/>
                        </a:lnTo>
                        <a:lnTo>
                          <a:pt x="4830" y="6224"/>
                        </a:lnTo>
                        <a:lnTo>
                          <a:pt x="4803" y="6162"/>
                        </a:lnTo>
                        <a:lnTo>
                          <a:pt x="4777" y="6099"/>
                        </a:lnTo>
                        <a:lnTo>
                          <a:pt x="4751" y="6034"/>
                        </a:lnTo>
                        <a:lnTo>
                          <a:pt x="4727" y="5971"/>
                        </a:lnTo>
                        <a:lnTo>
                          <a:pt x="4704" y="5906"/>
                        </a:lnTo>
                        <a:lnTo>
                          <a:pt x="4683" y="5841"/>
                        </a:lnTo>
                        <a:lnTo>
                          <a:pt x="4662" y="5776"/>
                        </a:lnTo>
                        <a:lnTo>
                          <a:pt x="4643" y="5711"/>
                        </a:lnTo>
                        <a:lnTo>
                          <a:pt x="4625" y="5644"/>
                        </a:lnTo>
                        <a:lnTo>
                          <a:pt x="4609" y="5578"/>
                        </a:lnTo>
                        <a:lnTo>
                          <a:pt x="4593" y="5512"/>
                        </a:lnTo>
                        <a:lnTo>
                          <a:pt x="4578" y="5444"/>
                        </a:lnTo>
                        <a:lnTo>
                          <a:pt x="4566" y="5377"/>
                        </a:lnTo>
                        <a:lnTo>
                          <a:pt x="4554" y="5308"/>
                        </a:lnTo>
                        <a:lnTo>
                          <a:pt x="4544" y="5241"/>
                        </a:lnTo>
                        <a:lnTo>
                          <a:pt x="4534" y="5171"/>
                        </a:lnTo>
                        <a:lnTo>
                          <a:pt x="4527" y="5103"/>
                        </a:lnTo>
                        <a:lnTo>
                          <a:pt x="4519" y="5033"/>
                        </a:lnTo>
                        <a:lnTo>
                          <a:pt x="4514" y="4962"/>
                        </a:lnTo>
                        <a:lnTo>
                          <a:pt x="4510" y="4893"/>
                        </a:lnTo>
                        <a:lnTo>
                          <a:pt x="4507" y="4822"/>
                        </a:lnTo>
                        <a:lnTo>
                          <a:pt x="4505" y="4750"/>
                        </a:lnTo>
                        <a:lnTo>
                          <a:pt x="4505" y="4679"/>
                        </a:lnTo>
                        <a:lnTo>
                          <a:pt x="4505" y="4592"/>
                        </a:lnTo>
                        <a:lnTo>
                          <a:pt x="4508" y="4505"/>
                        </a:lnTo>
                        <a:lnTo>
                          <a:pt x="4513" y="4418"/>
                        </a:lnTo>
                        <a:lnTo>
                          <a:pt x="4519" y="4332"/>
                        </a:lnTo>
                        <a:lnTo>
                          <a:pt x="4529" y="4246"/>
                        </a:lnTo>
                        <a:lnTo>
                          <a:pt x="4539" y="4160"/>
                        </a:lnTo>
                        <a:lnTo>
                          <a:pt x="4552" y="4075"/>
                        </a:lnTo>
                        <a:lnTo>
                          <a:pt x="4566" y="3989"/>
                        </a:lnTo>
                        <a:lnTo>
                          <a:pt x="4583" y="3905"/>
                        </a:lnTo>
                        <a:lnTo>
                          <a:pt x="4601" y="3821"/>
                        </a:lnTo>
                        <a:lnTo>
                          <a:pt x="4621" y="3737"/>
                        </a:lnTo>
                        <a:lnTo>
                          <a:pt x="4643" y="3653"/>
                        </a:lnTo>
                        <a:lnTo>
                          <a:pt x="4667" y="3569"/>
                        </a:lnTo>
                        <a:lnTo>
                          <a:pt x="4692" y="3486"/>
                        </a:lnTo>
                        <a:lnTo>
                          <a:pt x="4720" y="3403"/>
                        </a:lnTo>
                        <a:lnTo>
                          <a:pt x="4749" y="3320"/>
                        </a:lnTo>
                        <a:lnTo>
                          <a:pt x="5538" y="3566"/>
                        </a:lnTo>
                        <a:lnTo>
                          <a:pt x="5512" y="3633"/>
                        </a:lnTo>
                        <a:lnTo>
                          <a:pt x="5486" y="3702"/>
                        </a:lnTo>
                        <a:lnTo>
                          <a:pt x="5464" y="3770"/>
                        </a:lnTo>
                        <a:lnTo>
                          <a:pt x="5443" y="3839"/>
                        </a:lnTo>
                        <a:lnTo>
                          <a:pt x="5423" y="3907"/>
                        </a:lnTo>
                        <a:lnTo>
                          <a:pt x="5405" y="3977"/>
                        </a:lnTo>
                        <a:lnTo>
                          <a:pt x="5389" y="4045"/>
                        </a:lnTo>
                        <a:lnTo>
                          <a:pt x="5375" y="4115"/>
                        </a:lnTo>
                        <a:lnTo>
                          <a:pt x="5362" y="4184"/>
                        </a:lnTo>
                        <a:lnTo>
                          <a:pt x="5350" y="4254"/>
                        </a:lnTo>
                        <a:lnTo>
                          <a:pt x="5341" y="4325"/>
                        </a:lnTo>
                        <a:lnTo>
                          <a:pt x="5334" y="4395"/>
                        </a:lnTo>
                        <a:lnTo>
                          <a:pt x="5327" y="4466"/>
                        </a:lnTo>
                        <a:lnTo>
                          <a:pt x="5323" y="4537"/>
                        </a:lnTo>
                        <a:lnTo>
                          <a:pt x="5321" y="4608"/>
                        </a:lnTo>
                        <a:lnTo>
                          <a:pt x="5320" y="4679"/>
                        </a:lnTo>
                        <a:lnTo>
                          <a:pt x="5321" y="4758"/>
                        </a:lnTo>
                        <a:lnTo>
                          <a:pt x="5323" y="4836"/>
                        </a:lnTo>
                        <a:lnTo>
                          <a:pt x="5327" y="4913"/>
                        </a:lnTo>
                        <a:lnTo>
                          <a:pt x="5334" y="4990"/>
                        </a:lnTo>
                        <a:lnTo>
                          <a:pt x="5342" y="5065"/>
                        </a:lnTo>
                        <a:lnTo>
                          <a:pt x="5351" y="5140"/>
                        </a:lnTo>
                        <a:lnTo>
                          <a:pt x="5363" y="5214"/>
                        </a:lnTo>
                        <a:lnTo>
                          <a:pt x="5377" y="5288"/>
                        </a:lnTo>
                        <a:lnTo>
                          <a:pt x="5392" y="5361"/>
                        </a:lnTo>
                        <a:lnTo>
                          <a:pt x="5409" y="5432"/>
                        </a:lnTo>
                        <a:lnTo>
                          <a:pt x="5427" y="5504"/>
                        </a:lnTo>
                        <a:lnTo>
                          <a:pt x="5449" y="5575"/>
                        </a:lnTo>
                        <a:lnTo>
                          <a:pt x="5471" y="5645"/>
                        </a:lnTo>
                        <a:lnTo>
                          <a:pt x="5495" y="5714"/>
                        </a:lnTo>
                        <a:lnTo>
                          <a:pt x="5521" y="5782"/>
                        </a:lnTo>
                        <a:lnTo>
                          <a:pt x="5549" y="5851"/>
                        </a:lnTo>
                        <a:lnTo>
                          <a:pt x="5578" y="5917"/>
                        </a:lnTo>
                        <a:lnTo>
                          <a:pt x="5610" y="5984"/>
                        </a:lnTo>
                        <a:lnTo>
                          <a:pt x="5643" y="6050"/>
                        </a:lnTo>
                        <a:lnTo>
                          <a:pt x="5677" y="6114"/>
                        </a:lnTo>
                        <a:lnTo>
                          <a:pt x="5714" y="6179"/>
                        </a:lnTo>
                        <a:lnTo>
                          <a:pt x="5752" y="6242"/>
                        </a:lnTo>
                        <a:lnTo>
                          <a:pt x="5792" y="6305"/>
                        </a:lnTo>
                        <a:lnTo>
                          <a:pt x="5835" y="6367"/>
                        </a:lnTo>
                        <a:lnTo>
                          <a:pt x="5879" y="6429"/>
                        </a:lnTo>
                        <a:lnTo>
                          <a:pt x="5924" y="6489"/>
                        </a:lnTo>
                        <a:lnTo>
                          <a:pt x="5972" y="6549"/>
                        </a:lnTo>
                        <a:lnTo>
                          <a:pt x="6021" y="6608"/>
                        </a:lnTo>
                        <a:lnTo>
                          <a:pt x="6072" y="6666"/>
                        </a:lnTo>
                        <a:lnTo>
                          <a:pt x="6125" y="6724"/>
                        </a:lnTo>
                        <a:lnTo>
                          <a:pt x="6179" y="6779"/>
                        </a:lnTo>
                        <a:lnTo>
                          <a:pt x="6235" y="6836"/>
                        </a:lnTo>
                        <a:lnTo>
                          <a:pt x="6293" y="6890"/>
                        </a:lnTo>
                        <a:lnTo>
                          <a:pt x="6351" y="6943"/>
                        </a:lnTo>
                        <a:lnTo>
                          <a:pt x="6410" y="6995"/>
                        </a:lnTo>
                        <a:lnTo>
                          <a:pt x="6469" y="7044"/>
                        </a:lnTo>
                        <a:lnTo>
                          <a:pt x="6530" y="7091"/>
                        </a:lnTo>
                        <a:lnTo>
                          <a:pt x="6591" y="7137"/>
                        </a:lnTo>
                        <a:lnTo>
                          <a:pt x="6653" y="7181"/>
                        </a:lnTo>
                        <a:lnTo>
                          <a:pt x="6715" y="7224"/>
                        </a:lnTo>
                        <a:lnTo>
                          <a:pt x="6778" y="7264"/>
                        </a:lnTo>
                        <a:lnTo>
                          <a:pt x="6843" y="7303"/>
                        </a:lnTo>
                        <a:lnTo>
                          <a:pt x="6907" y="7341"/>
                        </a:lnTo>
                        <a:lnTo>
                          <a:pt x="6973" y="7377"/>
                        </a:lnTo>
                        <a:lnTo>
                          <a:pt x="7039" y="7411"/>
                        </a:lnTo>
                        <a:lnTo>
                          <a:pt x="7106" y="7442"/>
                        </a:lnTo>
                        <a:lnTo>
                          <a:pt x="7174" y="7473"/>
                        </a:lnTo>
                        <a:lnTo>
                          <a:pt x="7243" y="7502"/>
                        </a:lnTo>
                        <a:lnTo>
                          <a:pt x="7311" y="7529"/>
                        </a:lnTo>
                        <a:lnTo>
                          <a:pt x="7382" y="7554"/>
                        </a:lnTo>
                        <a:lnTo>
                          <a:pt x="7452" y="7577"/>
                        </a:lnTo>
                        <a:lnTo>
                          <a:pt x="7523" y="7600"/>
                        </a:lnTo>
                        <a:lnTo>
                          <a:pt x="7596" y="7620"/>
                        </a:lnTo>
                        <a:lnTo>
                          <a:pt x="7669" y="7637"/>
                        </a:lnTo>
                        <a:lnTo>
                          <a:pt x="7742" y="7654"/>
                        </a:lnTo>
                        <a:lnTo>
                          <a:pt x="7816" y="7669"/>
                        </a:lnTo>
                        <a:lnTo>
                          <a:pt x="7891" y="7682"/>
                        </a:lnTo>
                        <a:lnTo>
                          <a:pt x="7967" y="7693"/>
                        </a:lnTo>
                        <a:lnTo>
                          <a:pt x="8044" y="7703"/>
                        </a:lnTo>
                        <a:lnTo>
                          <a:pt x="8121" y="7711"/>
                        </a:lnTo>
                        <a:lnTo>
                          <a:pt x="8199" y="7717"/>
                        </a:lnTo>
                        <a:lnTo>
                          <a:pt x="8278" y="7722"/>
                        </a:lnTo>
                        <a:lnTo>
                          <a:pt x="8357" y="7724"/>
                        </a:lnTo>
                        <a:lnTo>
                          <a:pt x="8438" y="7725"/>
                        </a:lnTo>
                        <a:lnTo>
                          <a:pt x="8518" y="7724"/>
                        </a:lnTo>
                        <a:lnTo>
                          <a:pt x="8597" y="7722"/>
                        </a:lnTo>
                        <a:lnTo>
                          <a:pt x="8676" y="7717"/>
                        </a:lnTo>
                        <a:lnTo>
                          <a:pt x="8754" y="7711"/>
                        </a:lnTo>
                        <a:lnTo>
                          <a:pt x="8831" y="7703"/>
                        </a:lnTo>
                        <a:lnTo>
                          <a:pt x="8908" y="7693"/>
                        </a:lnTo>
                        <a:lnTo>
                          <a:pt x="8984" y="7682"/>
                        </a:lnTo>
                        <a:lnTo>
                          <a:pt x="9059" y="7669"/>
                        </a:lnTo>
                        <a:lnTo>
                          <a:pt x="9133" y="7654"/>
                        </a:lnTo>
                        <a:lnTo>
                          <a:pt x="9206" y="7637"/>
                        </a:lnTo>
                        <a:lnTo>
                          <a:pt x="9279" y="7620"/>
                        </a:lnTo>
                        <a:lnTo>
                          <a:pt x="9352" y="7600"/>
                        </a:lnTo>
                        <a:lnTo>
                          <a:pt x="9423" y="7577"/>
                        </a:lnTo>
                        <a:lnTo>
                          <a:pt x="9493" y="7554"/>
                        </a:lnTo>
                        <a:lnTo>
                          <a:pt x="9564" y="7529"/>
                        </a:lnTo>
                        <a:lnTo>
                          <a:pt x="9632" y="7502"/>
                        </a:lnTo>
                        <a:lnTo>
                          <a:pt x="9701" y="7473"/>
                        </a:lnTo>
                        <a:lnTo>
                          <a:pt x="9769" y="7442"/>
                        </a:lnTo>
                        <a:lnTo>
                          <a:pt x="9836" y="7411"/>
                        </a:lnTo>
                        <a:lnTo>
                          <a:pt x="9902" y="7377"/>
                        </a:lnTo>
                        <a:lnTo>
                          <a:pt x="9968" y="7341"/>
                        </a:lnTo>
                        <a:lnTo>
                          <a:pt x="10032" y="7303"/>
                        </a:lnTo>
                        <a:lnTo>
                          <a:pt x="10097" y="7264"/>
                        </a:lnTo>
                        <a:lnTo>
                          <a:pt x="10160" y="7224"/>
                        </a:lnTo>
                        <a:lnTo>
                          <a:pt x="10222" y="7181"/>
                        </a:lnTo>
                        <a:lnTo>
                          <a:pt x="10284" y="7137"/>
                        </a:lnTo>
                        <a:lnTo>
                          <a:pt x="10345" y="7091"/>
                        </a:lnTo>
                        <a:lnTo>
                          <a:pt x="10406" y="7044"/>
                        </a:lnTo>
                        <a:lnTo>
                          <a:pt x="10465" y="6995"/>
                        </a:lnTo>
                        <a:lnTo>
                          <a:pt x="10524" y="6943"/>
                        </a:lnTo>
                        <a:lnTo>
                          <a:pt x="10582" y="6890"/>
                        </a:lnTo>
                        <a:lnTo>
                          <a:pt x="10640" y="6836"/>
                        </a:lnTo>
                        <a:lnTo>
                          <a:pt x="10696" y="6779"/>
                        </a:lnTo>
                        <a:lnTo>
                          <a:pt x="10750" y="6724"/>
                        </a:lnTo>
                        <a:lnTo>
                          <a:pt x="10803" y="6666"/>
                        </a:lnTo>
                        <a:lnTo>
                          <a:pt x="10854" y="6608"/>
                        </a:lnTo>
                        <a:lnTo>
                          <a:pt x="10903" y="6549"/>
                        </a:lnTo>
                        <a:lnTo>
                          <a:pt x="10951" y="6489"/>
                        </a:lnTo>
                        <a:lnTo>
                          <a:pt x="10996" y="6429"/>
                        </a:lnTo>
                        <a:lnTo>
                          <a:pt x="11040" y="6367"/>
                        </a:lnTo>
                        <a:lnTo>
                          <a:pt x="11082" y="6305"/>
                        </a:lnTo>
                        <a:lnTo>
                          <a:pt x="11123" y="6242"/>
                        </a:lnTo>
                        <a:lnTo>
                          <a:pt x="11161" y="6179"/>
                        </a:lnTo>
                        <a:lnTo>
                          <a:pt x="11198" y="6114"/>
                        </a:lnTo>
                        <a:lnTo>
                          <a:pt x="11232" y="6050"/>
                        </a:lnTo>
                        <a:lnTo>
                          <a:pt x="11265" y="5984"/>
                        </a:lnTo>
                        <a:lnTo>
                          <a:pt x="11297" y="5917"/>
                        </a:lnTo>
                        <a:lnTo>
                          <a:pt x="11326" y="5851"/>
                        </a:lnTo>
                        <a:lnTo>
                          <a:pt x="11354" y="5782"/>
                        </a:lnTo>
                        <a:lnTo>
                          <a:pt x="11380" y="5714"/>
                        </a:lnTo>
                        <a:lnTo>
                          <a:pt x="11404" y="5645"/>
                        </a:lnTo>
                        <a:lnTo>
                          <a:pt x="11426" y="5575"/>
                        </a:lnTo>
                        <a:lnTo>
                          <a:pt x="11448" y="5504"/>
                        </a:lnTo>
                        <a:lnTo>
                          <a:pt x="11466" y="5432"/>
                        </a:lnTo>
                        <a:lnTo>
                          <a:pt x="11482" y="5361"/>
                        </a:lnTo>
                        <a:lnTo>
                          <a:pt x="11498" y="5288"/>
                        </a:lnTo>
                        <a:lnTo>
                          <a:pt x="11512" y="5214"/>
                        </a:lnTo>
                        <a:lnTo>
                          <a:pt x="11524" y="5140"/>
                        </a:lnTo>
                        <a:lnTo>
                          <a:pt x="11533" y="5065"/>
                        </a:lnTo>
                        <a:lnTo>
                          <a:pt x="11541" y="4990"/>
                        </a:lnTo>
                        <a:lnTo>
                          <a:pt x="11548" y="4913"/>
                        </a:lnTo>
                        <a:lnTo>
                          <a:pt x="11552" y="4836"/>
                        </a:lnTo>
                        <a:lnTo>
                          <a:pt x="11554" y="4758"/>
                        </a:lnTo>
                        <a:lnTo>
                          <a:pt x="11555" y="4679"/>
                        </a:lnTo>
                        <a:close/>
                        <a:moveTo>
                          <a:pt x="10797" y="4679"/>
                        </a:moveTo>
                        <a:lnTo>
                          <a:pt x="10796" y="4739"/>
                        </a:lnTo>
                        <a:lnTo>
                          <a:pt x="10795" y="4797"/>
                        </a:lnTo>
                        <a:lnTo>
                          <a:pt x="10791" y="4855"/>
                        </a:lnTo>
                        <a:lnTo>
                          <a:pt x="10786" y="4913"/>
                        </a:lnTo>
                        <a:lnTo>
                          <a:pt x="10780" y="4970"/>
                        </a:lnTo>
                        <a:lnTo>
                          <a:pt x="10773" y="5027"/>
                        </a:lnTo>
                        <a:lnTo>
                          <a:pt x="10764" y="5083"/>
                        </a:lnTo>
                        <a:lnTo>
                          <a:pt x="10754" y="5137"/>
                        </a:lnTo>
                        <a:lnTo>
                          <a:pt x="10742" y="5193"/>
                        </a:lnTo>
                        <a:lnTo>
                          <a:pt x="10729" y="5247"/>
                        </a:lnTo>
                        <a:lnTo>
                          <a:pt x="10715" y="5301"/>
                        </a:lnTo>
                        <a:lnTo>
                          <a:pt x="10700" y="5354"/>
                        </a:lnTo>
                        <a:lnTo>
                          <a:pt x="10683" y="5407"/>
                        </a:lnTo>
                        <a:lnTo>
                          <a:pt x="10664" y="5459"/>
                        </a:lnTo>
                        <a:lnTo>
                          <a:pt x="10645" y="5512"/>
                        </a:lnTo>
                        <a:lnTo>
                          <a:pt x="10624" y="5562"/>
                        </a:lnTo>
                        <a:lnTo>
                          <a:pt x="10602" y="5613"/>
                        </a:lnTo>
                        <a:lnTo>
                          <a:pt x="10577" y="5663"/>
                        </a:lnTo>
                        <a:lnTo>
                          <a:pt x="10553" y="5713"/>
                        </a:lnTo>
                        <a:lnTo>
                          <a:pt x="10527" y="5761"/>
                        </a:lnTo>
                        <a:lnTo>
                          <a:pt x="10498" y="5811"/>
                        </a:lnTo>
                        <a:lnTo>
                          <a:pt x="10470" y="5858"/>
                        </a:lnTo>
                        <a:lnTo>
                          <a:pt x="10439" y="5906"/>
                        </a:lnTo>
                        <a:lnTo>
                          <a:pt x="10408" y="5953"/>
                        </a:lnTo>
                        <a:lnTo>
                          <a:pt x="10375" y="6000"/>
                        </a:lnTo>
                        <a:lnTo>
                          <a:pt x="10340" y="6045"/>
                        </a:lnTo>
                        <a:lnTo>
                          <a:pt x="10304" y="6090"/>
                        </a:lnTo>
                        <a:lnTo>
                          <a:pt x="10267" y="6135"/>
                        </a:lnTo>
                        <a:lnTo>
                          <a:pt x="10228" y="6180"/>
                        </a:lnTo>
                        <a:lnTo>
                          <a:pt x="10189" y="6223"/>
                        </a:lnTo>
                        <a:lnTo>
                          <a:pt x="10148" y="6267"/>
                        </a:lnTo>
                        <a:lnTo>
                          <a:pt x="10106" y="6309"/>
                        </a:lnTo>
                        <a:lnTo>
                          <a:pt x="10062" y="6352"/>
                        </a:lnTo>
                        <a:lnTo>
                          <a:pt x="10017" y="6392"/>
                        </a:lnTo>
                        <a:lnTo>
                          <a:pt x="9973" y="6431"/>
                        </a:lnTo>
                        <a:lnTo>
                          <a:pt x="9928" y="6469"/>
                        </a:lnTo>
                        <a:lnTo>
                          <a:pt x="9881" y="6505"/>
                        </a:lnTo>
                        <a:lnTo>
                          <a:pt x="9835" y="6540"/>
                        </a:lnTo>
                        <a:lnTo>
                          <a:pt x="9789" y="6574"/>
                        </a:lnTo>
                        <a:lnTo>
                          <a:pt x="9741" y="6607"/>
                        </a:lnTo>
                        <a:lnTo>
                          <a:pt x="9693" y="6637"/>
                        </a:lnTo>
                        <a:lnTo>
                          <a:pt x="9644" y="6667"/>
                        </a:lnTo>
                        <a:lnTo>
                          <a:pt x="9594" y="6695"/>
                        </a:lnTo>
                        <a:lnTo>
                          <a:pt x="9545" y="6723"/>
                        </a:lnTo>
                        <a:lnTo>
                          <a:pt x="9494" y="6749"/>
                        </a:lnTo>
                        <a:lnTo>
                          <a:pt x="9444" y="6773"/>
                        </a:lnTo>
                        <a:lnTo>
                          <a:pt x="9393" y="6796"/>
                        </a:lnTo>
                        <a:lnTo>
                          <a:pt x="9340" y="6817"/>
                        </a:lnTo>
                        <a:lnTo>
                          <a:pt x="9289" y="6839"/>
                        </a:lnTo>
                        <a:lnTo>
                          <a:pt x="9235" y="6857"/>
                        </a:lnTo>
                        <a:lnTo>
                          <a:pt x="9182" y="6875"/>
                        </a:lnTo>
                        <a:lnTo>
                          <a:pt x="9127" y="6892"/>
                        </a:lnTo>
                        <a:lnTo>
                          <a:pt x="9073" y="6907"/>
                        </a:lnTo>
                        <a:lnTo>
                          <a:pt x="9018" y="6921"/>
                        </a:lnTo>
                        <a:lnTo>
                          <a:pt x="8963" y="6933"/>
                        </a:lnTo>
                        <a:lnTo>
                          <a:pt x="8906" y="6945"/>
                        </a:lnTo>
                        <a:lnTo>
                          <a:pt x="8850" y="6954"/>
                        </a:lnTo>
                        <a:lnTo>
                          <a:pt x="8792" y="6963"/>
                        </a:lnTo>
                        <a:lnTo>
                          <a:pt x="8735" y="6970"/>
                        </a:lnTo>
                        <a:lnTo>
                          <a:pt x="8676" y="6977"/>
                        </a:lnTo>
                        <a:lnTo>
                          <a:pt x="8617" y="6981"/>
                        </a:lnTo>
                        <a:lnTo>
                          <a:pt x="8558" y="6984"/>
                        </a:lnTo>
                        <a:lnTo>
                          <a:pt x="8498" y="6986"/>
                        </a:lnTo>
                        <a:lnTo>
                          <a:pt x="8438" y="6987"/>
                        </a:lnTo>
                        <a:lnTo>
                          <a:pt x="8376" y="6986"/>
                        </a:lnTo>
                        <a:lnTo>
                          <a:pt x="8316" y="6984"/>
                        </a:lnTo>
                        <a:lnTo>
                          <a:pt x="8256" y="6981"/>
                        </a:lnTo>
                        <a:lnTo>
                          <a:pt x="8197" y="6977"/>
                        </a:lnTo>
                        <a:lnTo>
                          <a:pt x="8138" y="6970"/>
                        </a:lnTo>
                        <a:lnTo>
                          <a:pt x="8080" y="6963"/>
                        </a:lnTo>
                        <a:lnTo>
                          <a:pt x="8022" y="6954"/>
                        </a:lnTo>
                        <a:lnTo>
                          <a:pt x="7965" y="6945"/>
                        </a:lnTo>
                        <a:lnTo>
                          <a:pt x="7908" y="6933"/>
                        </a:lnTo>
                        <a:lnTo>
                          <a:pt x="7852" y="6921"/>
                        </a:lnTo>
                        <a:lnTo>
                          <a:pt x="7797" y="6907"/>
                        </a:lnTo>
                        <a:lnTo>
                          <a:pt x="7742" y="6892"/>
                        </a:lnTo>
                        <a:lnTo>
                          <a:pt x="7688" y="6875"/>
                        </a:lnTo>
                        <a:lnTo>
                          <a:pt x="7635" y="6857"/>
                        </a:lnTo>
                        <a:lnTo>
                          <a:pt x="7581" y="6839"/>
                        </a:lnTo>
                        <a:lnTo>
                          <a:pt x="7528" y="6817"/>
                        </a:lnTo>
                        <a:lnTo>
                          <a:pt x="7477" y="6796"/>
                        </a:lnTo>
                        <a:lnTo>
                          <a:pt x="7425" y="6773"/>
                        </a:lnTo>
                        <a:lnTo>
                          <a:pt x="7374" y="6749"/>
                        </a:lnTo>
                        <a:lnTo>
                          <a:pt x="7325" y="6723"/>
                        </a:lnTo>
                        <a:lnTo>
                          <a:pt x="7274" y="6695"/>
                        </a:lnTo>
                        <a:lnTo>
                          <a:pt x="7226" y="6667"/>
                        </a:lnTo>
                        <a:lnTo>
                          <a:pt x="7177" y="6637"/>
                        </a:lnTo>
                        <a:lnTo>
                          <a:pt x="7130" y="6607"/>
                        </a:lnTo>
                        <a:lnTo>
                          <a:pt x="7082" y="6574"/>
                        </a:lnTo>
                        <a:lnTo>
                          <a:pt x="7035" y="6540"/>
                        </a:lnTo>
                        <a:lnTo>
                          <a:pt x="6988" y="6505"/>
                        </a:lnTo>
                        <a:lnTo>
                          <a:pt x="6943" y="6469"/>
                        </a:lnTo>
                        <a:lnTo>
                          <a:pt x="6898" y="6431"/>
                        </a:lnTo>
                        <a:lnTo>
                          <a:pt x="6853" y="6392"/>
                        </a:lnTo>
                        <a:lnTo>
                          <a:pt x="6809" y="6352"/>
                        </a:lnTo>
                        <a:lnTo>
                          <a:pt x="6766" y="6309"/>
                        </a:lnTo>
                        <a:lnTo>
                          <a:pt x="6724" y="6267"/>
                        </a:lnTo>
                        <a:lnTo>
                          <a:pt x="6683" y="6223"/>
                        </a:lnTo>
                        <a:lnTo>
                          <a:pt x="6642" y="6180"/>
                        </a:lnTo>
                        <a:lnTo>
                          <a:pt x="6604" y="6135"/>
                        </a:lnTo>
                        <a:lnTo>
                          <a:pt x="6568" y="6090"/>
                        </a:lnTo>
                        <a:lnTo>
                          <a:pt x="6532" y="6045"/>
                        </a:lnTo>
                        <a:lnTo>
                          <a:pt x="6498" y="6000"/>
                        </a:lnTo>
                        <a:lnTo>
                          <a:pt x="6464" y="5953"/>
                        </a:lnTo>
                        <a:lnTo>
                          <a:pt x="6433" y="5906"/>
                        </a:lnTo>
                        <a:lnTo>
                          <a:pt x="6403" y="5858"/>
                        </a:lnTo>
                        <a:lnTo>
                          <a:pt x="6373" y="5811"/>
                        </a:lnTo>
                        <a:lnTo>
                          <a:pt x="6346" y="5761"/>
                        </a:lnTo>
                        <a:lnTo>
                          <a:pt x="6320" y="5713"/>
                        </a:lnTo>
                        <a:lnTo>
                          <a:pt x="6295" y="5663"/>
                        </a:lnTo>
                        <a:lnTo>
                          <a:pt x="6272" y="5613"/>
                        </a:lnTo>
                        <a:lnTo>
                          <a:pt x="6250" y="5562"/>
                        </a:lnTo>
                        <a:lnTo>
                          <a:pt x="6229" y="5512"/>
                        </a:lnTo>
                        <a:lnTo>
                          <a:pt x="6209" y="5459"/>
                        </a:lnTo>
                        <a:lnTo>
                          <a:pt x="6191" y="5407"/>
                        </a:lnTo>
                        <a:lnTo>
                          <a:pt x="6174" y="5354"/>
                        </a:lnTo>
                        <a:lnTo>
                          <a:pt x="6159" y="5301"/>
                        </a:lnTo>
                        <a:lnTo>
                          <a:pt x="6145" y="5247"/>
                        </a:lnTo>
                        <a:lnTo>
                          <a:pt x="6132" y="5193"/>
                        </a:lnTo>
                        <a:lnTo>
                          <a:pt x="6120" y="5137"/>
                        </a:lnTo>
                        <a:lnTo>
                          <a:pt x="6111" y="5083"/>
                        </a:lnTo>
                        <a:lnTo>
                          <a:pt x="6102" y="5027"/>
                        </a:lnTo>
                        <a:lnTo>
                          <a:pt x="6095" y="4970"/>
                        </a:lnTo>
                        <a:lnTo>
                          <a:pt x="6089" y="4913"/>
                        </a:lnTo>
                        <a:lnTo>
                          <a:pt x="6084" y="4855"/>
                        </a:lnTo>
                        <a:lnTo>
                          <a:pt x="6080" y="4797"/>
                        </a:lnTo>
                        <a:lnTo>
                          <a:pt x="6078" y="4739"/>
                        </a:lnTo>
                        <a:lnTo>
                          <a:pt x="6078" y="4679"/>
                        </a:lnTo>
                        <a:lnTo>
                          <a:pt x="6078" y="4626"/>
                        </a:lnTo>
                        <a:lnTo>
                          <a:pt x="6080" y="4573"/>
                        </a:lnTo>
                        <a:lnTo>
                          <a:pt x="6083" y="4522"/>
                        </a:lnTo>
                        <a:lnTo>
                          <a:pt x="6088" y="4469"/>
                        </a:lnTo>
                        <a:lnTo>
                          <a:pt x="6093" y="4417"/>
                        </a:lnTo>
                        <a:lnTo>
                          <a:pt x="6099" y="4366"/>
                        </a:lnTo>
                        <a:lnTo>
                          <a:pt x="6107" y="4314"/>
                        </a:lnTo>
                        <a:lnTo>
                          <a:pt x="6115" y="4262"/>
                        </a:lnTo>
                        <a:lnTo>
                          <a:pt x="6126" y="4212"/>
                        </a:lnTo>
                        <a:lnTo>
                          <a:pt x="6136" y="4160"/>
                        </a:lnTo>
                        <a:lnTo>
                          <a:pt x="6149" y="4110"/>
                        </a:lnTo>
                        <a:lnTo>
                          <a:pt x="6161" y="4059"/>
                        </a:lnTo>
                        <a:lnTo>
                          <a:pt x="6176" y="4010"/>
                        </a:lnTo>
                        <a:lnTo>
                          <a:pt x="6191" y="3960"/>
                        </a:lnTo>
                        <a:lnTo>
                          <a:pt x="6208" y="3910"/>
                        </a:lnTo>
                        <a:lnTo>
                          <a:pt x="6226" y="3861"/>
                        </a:lnTo>
                        <a:lnTo>
                          <a:pt x="8636" y="4954"/>
                        </a:lnTo>
                        <a:lnTo>
                          <a:pt x="7504" y="2566"/>
                        </a:lnTo>
                        <a:lnTo>
                          <a:pt x="7560" y="2542"/>
                        </a:lnTo>
                        <a:lnTo>
                          <a:pt x="7616" y="2520"/>
                        </a:lnTo>
                        <a:lnTo>
                          <a:pt x="7672" y="2499"/>
                        </a:lnTo>
                        <a:lnTo>
                          <a:pt x="7729" y="2480"/>
                        </a:lnTo>
                        <a:lnTo>
                          <a:pt x="7786" y="2462"/>
                        </a:lnTo>
                        <a:lnTo>
                          <a:pt x="7843" y="2446"/>
                        </a:lnTo>
                        <a:lnTo>
                          <a:pt x="7901" y="2432"/>
                        </a:lnTo>
                        <a:lnTo>
                          <a:pt x="7959" y="2418"/>
                        </a:lnTo>
                        <a:lnTo>
                          <a:pt x="8017" y="2406"/>
                        </a:lnTo>
                        <a:lnTo>
                          <a:pt x="8076" y="2396"/>
                        </a:lnTo>
                        <a:lnTo>
                          <a:pt x="8135" y="2387"/>
                        </a:lnTo>
                        <a:lnTo>
                          <a:pt x="8195" y="2381"/>
                        </a:lnTo>
                        <a:lnTo>
                          <a:pt x="8255" y="2375"/>
                        </a:lnTo>
                        <a:lnTo>
                          <a:pt x="8315" y="2372"/>
                        </a:lnTo>
                        <a:lnTo>
                          <a:pt x="8376" y="2369"/>
                        </a:lnTo>
                        <a:lnTo>
                          <a:pt x="8438" y="2368"/>
                        </a:lnTo>
                        <a:lnTo>
                          <a:pt x="8498" y="2368"/>
                        </a:lnTo>
                        <a:lnTo>
                          <a:pt x="8558" y="2371"/>
                        </a:lnTo>
                        <a:lnTo>
                          <a:pt x="8617" y="2374"/>
                        </a:lnTo>
                        <a:lnTo>
                          <a:pt x="8676" y="2379"/>
                        </a:lnTo>
                        <a:lnTo>
                          <a:pt x="8735" y="2384"/>
                        </a:lnTo>
                        <a:lnTo>
                          <a:pt x="8792" y="2392"/>
                        </a:lnTo>
                        <a:lnTo>
                          <a:pt x="8850" y="2400"/>
                        </a:lnTo>
                        <a:lnTo>
                          <a:pt x="8906" y="2411"/>
                        </a:lnTo>
                        <a:lnTo>
                          <a:pt x="8963" y="2421"/>
                        </a:lnTo>
                        <a:lnTo>
                          <a:pt x="9018" y="2434"/>
                        </a:lnTo>
                        <a:lnTo>
                          <a:pt x="9073" y="2449"/>
                        </a:lnTo>
                        <a:lnTo>
                          <a:pt x="9127" y="2463"/>
                        </a:lnTo>
                        <a:lnTo>
                          <a:pt x="9182" y="2480"/>
                        </a:lnTo>
                        <a:lnTo>
                          <a:pt x="9235" y="2497"/>
                        </a:lnTo>
                        <a:lnTo>
                          <a:pt x="9289" y="2517"/>
                        </a:lnTo>
                        <a:lnTo>
                          <a:pt x="9340" y="2537"/>
                        </a:lnTo>
                        <a:lnTo>
                          <a:pt x="9393" y="2559"/>
                        </a:lnTo>
                        <a:lnTo>
                          <a:pt x="9444" y="2582"/>
                        </a:lnTo>
                        <a:lnTo>
                          <a:pt x="9494" y="2607"/>
                        </a:lnTo>
                        <a:lnTo>
                          <a:pt x="9545" y="2632"/>
                        </a:lnTo>
                        <a:lnTo>
                          <a:pt x="9594" y="2659"/>
                        </a:lnTo>
                        <a:lnTo>
                          <a:pt x="9644" y="2688"/>
                        </a:lnTo>
                        <a:lnTo>
                          <a:pt x="9693" y="2717"/>
                        </a:lnTo>
                        <a:lnTo>
                          <a:pt x="9741" y="2749"/>
                        </a:lnTo>
                        <a:lnTo>
                          <a:pt x="9789" y="2782"/>
                        </a:lnTo>
                        <a:lnTo>
                          <a:pt x="9835" y="2815"/>
                        </a:lnTo>
                        <a:lnTo>
                          <a:pt x="9881" y="2850"/>
                        </a:lnTo>
                        <a:lnTo>
                          <a:pt x="9928" y="2887"/>
                        </a:lnTo>
                        <a:lnTo>
                          <a:pt x="9973" y="2924"/>
                        </a:lnTo>
                        <a:lnTo>
                          <a:pt x="10017" y="2964"/>
                        </a:lnTo>
                        <a:lnTo>
                          <a:pt x="10062" y="3004"/>
                        </a:lnTo>
                        <a:lnTo>
                          <a:pt x="10106" y="3046"/>
                        </a:lnTo>
                        <a:lnTo>
                          <a:pt x="10148" y="3088"/>
                        </a:lnTo>
                        <a:lnTo>
                          <a:pt x="10189" y="3132"/>
                        </a:lnTo>
                        <a:lnTo>
                          <a:pt x="10228" y="3176"/>
                        </a:lnTo>
                        <a:lnTo>
                          <a:pt x="10267" y="3220"/>
                        </a:lnTo>
                        <a:lnTo>
                          <a:pt x="10304" y="3264"/>
                        </a:lnTo>
                        <a:lnTo>
                          <a:pt x="10340" y="3310"/>
                        </a:lnTo>
                        <a:lnTo>
                          <a:pt x="10375" y="3356"/>
                        </a:lnTo>
                        <a:lnTo>
                          <a:pt x="10408" y="3402"/>
                        </a:lnTo>
                        <a:lnTo>
                          <a:pt x="10439" y="3450"/>
                        </a:lnTo>
                        <a:lnTo>
                          <a:pt x="10470" y="3497"/>
                        </a:lnTo>
                        <a:lnTo>
                          <a:pt x="10498" y="3545"/>
                        </a:lnTo>
                        <a:lnTo>
                          <a:pt x="10527" y="3593"/>
                        </a:lnTo>
                        <a:lnTo>
                          <a:pt x="10553" y="3643"/>
                        </a:lnTo>
                        <a:lnTo>
                          <a:pt x="10577" y="3692"/>
                        </a:lnTo>
                        <a:lnTo>
                          <a:pt x="10602" y="3743"/>
                        </a:lnTo>
                        <a:lnTo>
                          <a:pt x="10624" y="3793"/>
                        </a:lnTo>
                        <a:lnTo>
                          <a:pt x="10645" y="3845"/>
                        </a:lnTo>
                        <a:lnTo>
                          <a:pt x="10664" y="3897"/>
                        </a:lnTo>
                        <a:lnTo>
                          <a:pt x="10683" y="3948"/>
                        </a:lnTo>
                        <a:lnTo>
                          <a:pt x="10700" y="4002"/>
                        </a:lnTo>
                        <a:lnTo>
                          <a:pt x="10715" y="4055"/>
                        </a:lnTo>
                        <a:lnTo>
                          <a:pt x="10729" y="4110"/>
                        </a:lnTo>
                        <a:lnTo>
                          <a:pt x="10742" y="4163"/>
                        </a:lnTo>
                        <a:lnTo>
                          <a:pt x="10754" y="4219"/>
                        </a:lnTo>
                        <a:lnTo>
                          <a:pt x="10764" y="4274"/>
                        </a:lnTo>
                        <a:lnTo>
                          <a:pt x="10773" y="4331"/>
                        </a:lnTo>
                        <a:lnTo>
                          <a:pt x="10780" y="4388"/>
                        </a:lnTo>
                        <a:lnTo>
                          <a:pt x="10786" y="4445"/>
                        </a:lnTo>
                        <a:lnTo>
                          <a:pt x="10791" y="4503"/>
                        </a:lnTo>
                        <a:lnTo>
                          <a:pt x="10795" y="4561"/>
                        </a:lnTo>
                        <a:lnTo>
                          <a:pt x="10796" y="4620"/>
                        </a:lnTo>
                        <a:lnTo>
                          <a:pt x="10797" y="467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de-DE"/>
                  </a:p>
                </p:txBody>
              </p:sp>
              <p:sp>
                <p:nvSpPr>
                  <p:cNvPr id="12342" name="Oval 87"/>
                  <p:cNvSpPr>
                    <a:spLocks noChangeArrowheads="1"/>
                  </p:cNvSpPr>
                  <p:nvPr/>
                </p:nvSpPr>
                <p:spPr bwMode="auto">
                  <a:xfrm>
                    <a:off x="3538" y="4421"/>
                    <a:ext cx="320" cy="320"/>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algn="ctr" eaLnBrk="1" hangingPunct="1"/>
                    <a:endParaRPr lang="en-GB" sz="1800">
                      <a:solidFill>
                        <a:schemeClr val="tx1"/>
                      </a:solidFill>
                      <a:cs typeface="Arial" panose="020B0604020202020204" pitchFamily="34" charset="0"/>
                    </a:endParaRPr>
                  </a:p>
                </p:txBody>
              </p:sp>
              <p:sp>
                <p:nvSpPr>
                  <p:cNvPr id="12343" name="AutoShape 88"/>
                  <p:cNvSpPr>
                    <a:spLocks noChangeArrowheads="1"/>
                  </p:cNvSpPr>
                  <p:nvPr/>
                </p:nvSpPr>
                <p:spPr bwMode="auto">
                  <a:xfrm>
                    <a:off x="3436" y="4313"/>
                    <a:ext cx="527" cy="52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6 w 21600"/>
                      <a:gd name="T25" fmla="*/ 3156 h 21600"/>
                      <a:gd name="T26" fmla="*/ 18444 w 21600"/>
                      <a:gd name="T27" fmla="*/ 1844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82" y="10800"/>
                        </a:moveTo>
                        <a:cubicBezTo>
                          <a:pt x="2582" y="15339"/>
                          <a:pt x="6261" y="19018"/>
                          <a:pt x="10800" y="19018"/>
                        </a:cubicBezTo>
                        <a:cubicBezTo>
                          <a:pt x="15339" y="19018"/>
                          <a:pt x="19018" y="15339"/>
                          <a:pt x="19018" y="10800"/>
                        </a:cubicBezTo>
                        <a:cubicBezTo>
                          <a:pt x="19018" y="6261"/>
                          <a:pt x="15339" y="2582"/>
                          <a:pt x="10800" y="2582"/>
                        </a:cubicBezTo>
                        <a:cubicBezTo>
                          <a:pt x="6261" y="2582"/>
                          <a:pt x="2582" y="6261"/>
                          <a:pt x="2582"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grpSp>
            <p:sp>
              <p:nvSpPr>
                <p:cNvPr id="12340" name="AutoShape 89"/>
                <p:cNvSpPr>
                  <a:spLocks noChangeArrowheads="1"/>
                </p:cNvSpPr>
                <p:nvPr/>
              </p:nvSpPr>
              <p:spPr bwMode="auto">
                <a:xfrm rot="1198326">
                  <a:off x="4088" y="4250"/>
                  <a:ext cx="97" cy="94"/>
                </a:xfrm>
                <a:prstGeom prst="triangle">
                  <a:avLst>
                    <a:gd name="adj" fmla="val 50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grpSp>
        </p:grpSp>
      </p:grpSp>
      <p:grpSp>
        <p:nvGrpSpPr>
          <p:cNvPr id="93288" name="Group 104"/>
          <p:cNvGrpSpPr>
            <a:grpSpLocks/>
          </p:cNvGrpSpPr>
          <p:nvPr/>
        </p:nvGrpSpPr>
        <p:grpSpPr bwMode="auto">
          <a:xfrm>
            <a:off x="468313" y="2852738"/>
            <a:ext cx="8675687" cy="720725"/>
            <a:chOff x="295" y="1797"/>
            <a:chExt cx="5465" cy="454"/>
          </a:xfrm>
        </p:grpSpPr>
        <p:sp>
          <p:nvSpPr>
            <p:cNvPr id="12301" name="Rectangle 3"/>
            <p:cNvSpPr>
              <a:spLocks noChangeArrowheads="1"/>
            </p:cNvSpPr>
            <p:nvPr/>
          </p:nvSpPr>
          <p:spPr bwMode="auto">
            <a:xfrm>
              <a:off x="2608" y="1910"/>
              <a:ext cx="315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GB" sz="2000">
                  <a:solidFill>
                    <a:schemeClr val="tx1"/>
                  </a:solidFill>
                </a:rPr>
                <a:t>Reduction, loss</a:t>
              </a:r>
            </a:p>
          </p:txBody>
        </p:sp>
        <p:grpSp>
          <p:nvGrpSpPr>
            <p:cNvPr id="12302" name="Group 93"/>
            <p:cNvGrpSpPr>
              <a:grpSpLocks/>
            </p:cNvGrpSpPr>
            <p:nvPr/>
          </p:nvGrpSpPr>
          <p:grpSpPr bwMode="auto">
            <a:xfrm>
              <a:off x="295" y="1797"/>
              <a:ext cx="2267" cy="454"/>
              <a:chOff x="295" y="1797"/>
              <a:chExt cx="2267" cy="454"/>
            </a:xfrm>
          </p:grpSpPr>
          <p:sp>
            <p:nvSpPr>
              <p:cNvPr id="12330" name="AutoShape 36"/>
              <p:cNvSpPr>
                <a:spLocks noChangeArrowheads="1"/>
              </p:cNvSpPr>
              <p:nvPr/>
            </p:nvSpPr>
            <p:spPr bwMode="auto">
              <a:xfrm>
                <a:off x="295" y="1797"/>
                <a:ext cx="2267" cy="454"/>
              </a:xfrm>
              <a:prstGeom prst="roundRect">
                <a:avLst>
                  <a:gd name="adj" fmla="val 16667"/>
                </a:avLst>
              </a:prstGeom>
              <a:solidFill>
                <a:srgbClr val="CCFFCC"/>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1800" b="1"/>
                  <a:t>Performance</a:t>
                </a:r>
                <a:endParaRPr lang="en-GB" sz="1800" b="1"/>
              </a:p>
            </p:txBody>
          </p:sp>
          <p:sp>
            <p:nvSpPr>
              <p:cNvPr id="12331" name="Line 37"/>
              <p:cNvSpPr>
                <a:spLocks noChangeShapeType="1"/>
              </p:cNvSpPr>
              <p:nvPr/>
            </p:nvSpPr>
            <p:spPr bwMode="auto">
              <a:xfrm flipH="1">
                <a:off x="2062" y="2024"/>
                <a:ext cx="40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32" name="Line 38"/>
              <p:cNvSpPr>
                <a:spLocks noChangeShapeType="1"/>
              </p:cNvSpPr>
              <p:nvPr/>
            </p:nvSpPr>
            <p:spPr bwMode="auto">
              <a:xfrm rot="5400000" flipH="1">
                <a:off x="1949" y="2024"/>
                <a:ext cx="27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33" name="Freeform 39"/>
              <p:cNvSpPr>
                <a:spLocks/>
              </p:cNvSpPr>
              <p:nvPr/>
            </p:nvSpPr>
            <p:spPr bwMode="auto">
              <a:xfrm rot="-449752">
                <a:off x="2076" y="1944"/>
                <a:ext cx="348" cy="160"/>
              </a:xfrm>
              <a:custGeom>
                <a:avLst/>
                <a:gdLst>
                  <a:gd name="T0" fmla="*/ 0 w 522"/>
                  <a:gd name="T1" fmla="*/ 13 h 227"/>
                  <a:gd name="T2" fmla="*/ 5 w 522"/>
                  <a:gd name="T3" fmla="*/ 8 h 227"/>
                  <a:gd name="T4" fmla="*/ 6 w 522"/>
                  <a:gd name="T5" fmla="*/ 11 h 227"/>
                  <a:gd name="T6" fmla="*/ 7 w 522"/>
                  <a:gd name="T7" fmla="*/ 6 h 227"/>
                  <a:gd name="T8" fmla="*/ 10 w 522"/>
                  <a:gd name="T9" fmla="*/ 8 h 227"/>
                  <a:gd name="T10" fmla="*/ 11 w 522"/>
                  <a:gd name="T11" fmla="*/ 3 h 227"/>
                  <a:gd name="T12" fmla="*/ 13 w 522"/>
                  <a:gd name="T13" fmla="*/ 8 h 227"/>
                  <a:gd name="T14" fmla="*/ 16 w 522"/>
                  <a:gd name="T15" fmla="*/ 6 h 227"/>
                  <a:gd name="T16" fmla="*/ 17 w 522"/>
                  <a:gd name="T17" fmla="*/ 3 h 227"/>
                  <a:gd name="T18" fmla="*/ 19 w 522"/>
                  <a:gd name="T19" fmla="*/ 3 h 227"/>
                  <a:gd name="T20" fmla="*/ 21 w 522"/>
                  <a:gd name="T21" fmla="*/ 0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2" h="227">
                    <a:moveTo>
                      <a:pt x="0" y="227"/>
                    </a:moveTo>
                    <a:lnTo>
                      <a:pt x="114" y="136"/>
                    </a:lnTo>
                    <a:lnTo>
                      <a:pt x="159" y="182"/>
                    </a:lnTo>
                    <a:lnTo>
                      <a:pt x="182" y="91"/>
                    </a:lnTo>
                    <a:lnTo>
                      <a:pt x="250" y="136"/>
                    </a:lnTo>
                    <a:lnTo>
                      <a:pt x="272" y="46"/>
                    </a:lnTo>
                    <a:lnTo>
                      <a:pt x="340" y="136"/>
                    </a:lnTo>
                    <a:lnTo>
                      <a:pt x="408" y="114"/>
                    </a:lnTo>
                    <a:lnTo>
                      <a:pt x="431" y="46"/>
                    </a:lnTo>
                    <a:lnTo>
                      <a:pt x="499" y="46"/>
                    </a:lnTo>
                    <a:lnTo>
                      <a:pt x="522" y="0"/>
                    </a:ln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grpSp>
          <p:nvGrpSpPr>
            <p:cNvPr id="12303" name="Group 71"/>
            <p:cNvGrpSpPr>
              <a:grpSpLocks/>
            </p:cNvGrpSpPr>
            <p:nvPr/>
          </p:nvGrpSpPr>
          <p:grpSpPr bwMode="auto">
            <a:xfrm>
              <a:off x="4195" y="1797"/>
              <a:ext cx="590" cy="454"/>
              <a:chOff x="225" y="1565"/>
              <a:chExt cx="778" cy="635"/>
            </a:xfrm>
          </p:grpSpPr>
          <p:sp>
            <p:nvSpPr>
              <p:cNvPr id="12309" name="AutoShape 50"/>
              <p:cNvSpPr>
                <a:spLocks noChangeArrowheads="1"/>
              </p:cNvSpPr>
              <p:nvPr/>
            </p:nvSpPr>
            <p:spPr bwMode="auto">
              <a:xfrm>
                <a:off x="225" y="1565"/>
                <a:ext cx="778" cy="635"/>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grpSp>
            <p:nvGrpSpPr>
              <p:cNvPr id="12310" name="Group 51"/>
              <p:cNvGrpSpPr>
                <a:grpSpLocks/>
              </p:cNvGrpSpPr>
              <p:nvPr/>
            </p:nvGrpSpPr>
            <p:grpSpPr bwMode="auto">
              <a:xfrm>
                <a:off x="399" y="1622"/>
                <a:ext cx="449" cy="530"/>
                <a:chOff x="3288" y="3022"/>
                <a:chExt cx="885" cy="1043"/>
              </a:xfrm>
            </p:grpSpPr>
            <p:sp>
              <p:nvSpPr>
                <p:cNvPr id="12311" name="Freeform 52"/>
                <p:cNvSpPr>
                  <a:spLocks/>
                </p:cNvSpPr>
                <p:nvPr/>
              </p:nvSpPr>
              <p:spPr bwMode="auto">
                <a:xfrm>
                  <a:off x="3675" y="3369"/>
                  <a:ext cx="27" cy="66"/>
                </a:xfrm>
                <a:custGeom>
                  <a:avLst/>
                  <a:gdLst>
                    <a:gd name="T0" fmla="*/ 0 w 217"/>
                    <a:gd name="T1" fmla="*/ 0 h 532"/>
                    <a:gd name="T2" fmla="*/ 0 w 217"/>
                    <a:gd name="T3" fmla="*/ 0 h 532"/>
                    <a:gd name="T4" fmla="*/ 0 w 217"/>
                    <a:gd name="T5" fmla="*/ 0 h 532"/>
                    <a:gd name="T6" fmla="*/ 0 w 217"/>
                    <a:gd name="T7" fmla="*/ 0 h 532"/>
                    <a:gd name="T8" fmla="*/ 0 w 217"/>
                    <a:gd name="T9" fmla="*/ 0 h 5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532">
                      <a:moveTo>
                        <a:pt x="217" y="2"/>
                      </a:moveTo>
                      <a:lnTo>
                        <a:pt x="5" y="0"/>
                      </a:lnTo>
                      <a:lnTo>
                        <a:pt x="0" y="530"/>
                      </a:lnTo>
                      <a:lnTo>
                        <a:pt x="212" y="532"/>
                      </a:lnTo>
                      <a:lnTo>
                        <a:pt x="217" y="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2" name="Freeform 53"/>
                <p:cNvSpPr>
                  <a:spLocks/>
                </p:cNvSpPr>
                <p:nvPr/>
              </p:nvSpPr>
              <p:spPr bwMode="auto">
                <a:xfrm>
                  <a:off x="3519" y="3399"/>
                  <a:ext cx="56" cy="70"/>
                </a:xfrm>
                <a:custGeom>
                  <a:avLst/>
                  <a:gdLst>
                    <a:gd name="T0" fmla="*/ 0 w 445"/>
                    <a:gd name="T1" fmla="*/ 0 h 567"/>
                    <a:gd name="T2" fmla="*/ 0 w 445"/>
                    <a:gd name="T3" fmla="*/ 0 h 567"/>
                    <a:gd name="T4" fmla="*/ 0 w 445"/>
                    <a:gd name="T5" fmla="*/ 0 h 567"/>
                    <a:gd name="T6" fmla="*/ 0 w 445"/>
                    <a:gd name="T7" fmla="*/ 0 h 567"/>
                    <a:gd name="T8" fmla="*/ 0 w 445"/>
                    <a:gd name="T9" fmla="*/ 0 h 5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5" h="567">
                      <a:moveTo>
                        <a:pt x="185" y="0"/>
                      </a:moveTo>
                      <a:lnTo>
                        <a:pt x="0" y="104"/>
                      </a:lnTo>
                      <a:lnTo>
                        <a:pt x="260" y="567"/>
                      </a:lnTo>
                      <a:lnTo>
                        <a:pt x="445" y="463"/>
                      </a:lnTo>
                      <a:lnTo>
                        <a:pt x="185"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3" name="Freeform 54"/>
                <p:cNvSpPr>
                  <a:spLocks/>
                </p:cNvSpPr>
                <p:nvPr/>
              </p:nvSpPr>
              <p:spPr bwMode="auto">
                <a:xfrm>
                  <a:off x="3405" y="3504"/>
                  <a:ext cx="70" cy="57"/>
                </a:xfrm>
                <a:custGeom>
                  <a:avLst/>
                  <a:gdLst>
                    <a:gd name="T0" fmla="*/ 0 w 566"/>
                    <a:gd name="T1" fmla="*/ 0 h 453"/>
                    <a:gd name="T2" fmla="*/ 0 w 566"/>
                    <a:gd name="T3" fmla="*/ 0 h 453"/>
                    <a:gd name="T4" fmla="*/ 0 w 566"/>
                    <a:gd name="T5" fmla="*/ 0 h 453"/>
                    <a:gd name="T6" fmla="*/ 0 w 566"/>
                    <a:gd name="T7" fmla="*/ 0 h 453"/>
                    <a:gd name="T8" fmla="*/ 0 w 566"/>
                    <a:gd name="T9" fmla="*/ 0 h 4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53">
                      <a:moveTo>
                        <a:pt x="109" y="0"/>
                      </a:moveTo>
                      <a:lnTo>
                        <a:pt x="0" y="183"/>
                      </a:lnTo>
                      <a:lnTo>
                        <a:pt x="457" y="453"/>
                      </a:lnTo>
                      <a:lnTo>
                        <a:pt x="566" y="270"/>
                      </a:lnTo>
                      <a:lnTo>
                        <a:pt x="109"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4" name="Freeform 55"/>
                <p:cNvSpPr>
                  <a:spLocks/>
                </p:cNvSpPr>
                <p:nvPr/>
              </p:nvSpPr>
              <p:spPr bwMode="auto">
                <a:xfrm>
                  <a:off x="3363" y="3658"/>
                  <a:ext cx="67" cy="27"/>
                </a:xfrm>
                <a:custGeom>
                  <a:avLst/>
                  <a:gdLst>
                    <a:gd name="T0" fmla="*/ 0 w 533"/>
                    <a:gd name="T1" fmla="*/ 0 h 218"/>
                    <a:gd name="T2" fmla="*/ 0 w 533"/>
                    <a:gd name="T3" fmla="*/ 0 h 218"/>
                    <a:gd name="T4" fmla="*/ 0 w 533"/>
                    <a:gd name="T5" fmla="*/ 0 h 218"/>
                    <a:gd name="T6" fmla="*/ 0 w 533"/>
                    <a:gd name="T7" fmla="*/ 0 h 218"/>
                    <a:gd name="T8" fmla="*/ 0 w 533"/>
                    <a:gd name="T9" fmla="*/ 0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3" h="218">
                      <a:moveTo>
                        <a:pt x="2" y="0"/>
                      </a:moveTo>
                      <a:lnTo>
                        <a:pt x="0" y="212"/>
                      </a:lnTo>
                      <a:lnTo>
                        <a:pt x="530" y="218"/>
                      </a:lnTo>
                      <a:lnTo>
                        <a:pt x="533" y="5"/>
                      </a:lnTo>
                      <a:lnTo>
                        <a:pt x="2"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5" name="Freeform 56"/>
                <p:cNvSpPr>
                  <a:spLocks/>
                </p:cNvSpPr>
                <p:nvPr/>
              </p:nvSpPr>
              <p:spPr bwMode="auto">
                <a:xfrm>
                  <a:off x="3393" y="3785"/>
                  <a:ext cx="70" cy="56"/>
                </a:xfrm>
                <a:custGeom>
                  <a:avLst/>
                  <a:gdLst>
                    <a:gd name="T0" fmla="*/ 0 w 567"/>
                    <a:gd name="T1" fmla="*/ 0 h 445"/>
                    <a:gd name="T2" fmla="*/ 0 w 567"/>
                    <a:gd name="T3" fmla="*/ 0 h 445"/>
                    <a:gd name="T4" fmla="*/ 0 w 567"/>
                    <a:gd name="T5" fmla="*/ 0 h 445"/>
                    <a:gd name="T6" fmla="*/ 0 w 567"/>
                    <a:gd name="T7" fmla="*/ 0 h 445"/>
                    <a:gd name="T8" fmla="*/ 0 w 567"/>
                    <a:gd name="T9" fmla="*/ 0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7" h="445">
                      <a:moveTo>
                        <a:pt x="0" y="260"/>
                      </a:moveTo>
                      <a:lnTo>
                        <a:pt x="105" y="445"/>
                      </a:lnTo>
                      <a:lnTo>
                        <a:pt x="567" y="185"/>
                      </a:lnTo>
                      <a:lnTo>
                        <a:pt x="463" y="0"/>
                      </a:lnTo>
                      <a:lnTo>
                        <a:pt x="0" y="26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6" name="Freeform 57"/>
                <p:cNvSpPr>
                  <a:spLocks/>
                </p:cNvSpPr>
                <p:nvPr/>
              </p:nvSpPr>
              <p:spPr bwMode="auto">
                <a:xfrm>
                  <a:off x="3642" y="3648"/>
                  <a:ext cx="70" cy="70"/>
                </a:xfrm>
                <a:custGeom>
                  <a:avLst/>
                  <a:gdLst>
                    <a:gd name="T0" fmla="*/ 0 w 565"/>
                    <a:gd name="T1" fmla="*/ 0 h 565"/>
                    <a:gd name="T2" fmla="*/ 0 w 565"/>
                    <a:gd name="T3" fmla="*/ 0 h 565"/>
                    <a:gd name="T4" fmla="*/ 0 w 565"/>
                    <a:gd name="T5" fmla="*/ 0 h 565"/>
                    <a:gd name="T6" fmla="*/ 0 w 565"/>
                    <a:gd name="T7" fmla="*/ 0 h 565"/>
                    <a:gd name="T8" fmla="*/ 0 w 565"/>
                    <a:gd name="T9" fmla="*/ 0 h 565"/>
                    <a:gd name="T10" fmla="*/ 0 w 565"/>
                    <a:gd name="T11" fmla="*/ 0 h 565"/>
                    <a:gd name="T12" fmla="*/ 0 w 565"/>
                    <a:gd name="T13" fmla="*/ 0 h 565"/>
                    <a:gd name="T14" fmla="*/ 0 w 565"/>
                    <a:gd name="T15" fmla="*/ 0 h 565"/>
                    <a:gd name="T16" fmla="*/ 0 w 565"/>
                    <a:gd name="T17" fmla="*/ 0 h 565"/>
                    <a:gd name="T18" fmla="*/ 0 w 565"/>
                    <a:gd name="T19" fmla="*/ 0 h 565"/>
                    <a:gd name="T20" fmla="*/ 0 w 565"/>
                    <a:gd name="T21" fmla="*/ 0 h 565"/>
                    <a:gd name="T22" fmla="*/ 0 w 565"/>
                    <a:gd name="T23" fmla="*/ 0 h 565"/>
                    <a:gd name="T24" fmla="*/ 0 w 565"/>
                    <a:gd name="T25" fmla="*/ 0 h 565"/>
                    <a:gd name="T26" fmla="*/ 0 w 565"/>
                    <a:gd name="T27" fmla="*/ 0 h 565"/>
                    <a:gd name="T28" fmla="*/ 0 w 565"/>
                    <a:gd name="T29" fmla="*/ 0 h 565"/>
                    <a:gd name="T30" fmla="*/ 0 w 565"/>
                    <a:gd name="T31" fmla="*/ 0 h 565"/>
                    <a:gd name="T32" fmla="*/ 0 w 565"/>
                    <a:gd name="T33" fmla="*/ 0 h 565"/>
                    <a:gd name="T34" fmla="*/ 0 w 565"/>
                    <a:gd name="T35" fmla="*/ 0 h 565"/>
                    <a:gd name="T36" fmla="*/ 0 w 565"/>
                    <a:gd name="T37" fmla="*/ 0 h 565"/>
                    <a:gd name="T38" fmla="*/ 0 w 565"/>
                    <a:gd name="T39" fmla="*/ 0 h 565"/>
                    <a:gd name="T40" fmla="*/ 0 w 565"/>
                    <a:gd name="T41" fmla="*/ 0 h 565"/>
                    <a:gd name="T42" fmla="*/ 0 w 565"/>
                    <a:gd name="T43" fmla="*/ 0 h 565"/>
                    <a:gd name="T44" fmla="*/ 0 w 565"/>
                    <a:gd name="T45" fmla="*/ 0 h 565"/>
                    <a:gd name="T46" fmla="*/ 0 w 565"/>
                    <a:gd name="T47" fmla="*/ 0 h 565"/>
                    <a:gd name="T48" fmla="*/ 0 w 565"/>
                    <a:gd name="T49" fmla="*/ 0 h 565"/>
                    <a:gd name="T50" fmla="*/ 0 w 565"/>
                    <a:gd name="T51" fmla="*/ 0 h 565"/>
                    <a:gd name="T52" fmla="*/ 0 w 565"/>
                    <a:gd name="T53" fmla="*/ 0 h 565"/>
                    <a:gd name="T54" fmla="*/ 0 w 565"/>
                    <a:gd name="T55" fmla="*/ 0 h 565"/>
                    <a:gd name="T56" fmla="*/ 0 w 565"/>
                    <a:gd name="T57" fmla="*/ 0 h 565"/>
                    <a:gd name="T58" fmla="*/ 0 w 565"/>
                    <a:gd name="T59" fmla="*/ 0 h 565"/>
                    <a:gd name="T60" fmla="*/ 0 w 565"/>
                    <a:gd name="T61" fmla="*/ 0 h 565"/>
                    <a:gd name="T62" fmla="*/ 0 w 565"/>
                    <a:gd name="T63" fmla="*/ 0 h 565"/>
                    <a:gd name="T64" fmla="*/ 0 w 565"/>
                    <a:gd name="T65" fmla="*/ 0 h 565"/>
                    <a:gd name="T66" fmla="*/ 0 w 565"/>
                    <a:gd name="T67" fmla="*/ 0 h 565"/>
                    <a:gd name="T68" fmla="*/ 0 w 565"/>
                    <a:gd name="T69" fmla="*/ 0 h 5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565">
                      <a:moveTo>
                        <a:pt x="427" y="38"/>
                      </a:moveTo>
                      <a:lnTo>
                        <a:pt x="388" y="20"/>
                      </a:lnTo>
                      <a:lnTo>
                        <a:pt x="347" y="7"/>
                      </a:lnTo>
                      <a:lnTo>
                        <a:pt x="294" y="0"/>
                      </a:lnTo>
                      <a:lnTo>
                        <a:pt x="252" y="1"/>
                      </a:lnTo>
                      <a:lnTo>
                        <a:pt x="200" y="12"/>
                      </a:lnTo>
                      <a:lnTo>
                        <a:pt x="150" y="33"/>
                      </a:lnTo>
                      <a:lnTo>
                        <a:pt x="93" y="72"/>
                      </a:lnTo>
                      <a:lnTo>
                        <a:pt x="64" y="103"/>
                      </a:lnTo>
                      <a:lnTo>
                        <a:pt x="39" y="139"/>
                      </a:lnTo>
                      <a:lnTo>
                        <a:pt x="15" y="190"/>
                      </a:lnTo>
                      <a:lnTo>
                        <a:pt x="4" y="231"/>
                      </a:lnTo>
                      <a:lnTo>
                        <a:pt x="0" y="272"/>
                      </a:lnTo>
                      <a:lnTo>
                        <a:pt x="3" y="326"/>
                      </a:lnTo>
                      <a:lnTo>
                        <a:pt x="22" y="392"/>
                      </a:lnTo>
                      <a:lnTo>
                        <a:pt x="40" y="428"/>
                      </a:lnTo>
                      <a:lnTo>
                        <a:pt x="73" y="472"/>
                      </a:lnTo>
                      <a:lnTo>
                        <a:pt x="104" y="502"/>
                      </a:lnTo>
                      <a:lnTo>
                        <a:pt x="152" y="534"/>
                      </a:lnTo>
                      <a:lnTo>
                        <a:pt x="204" y="554"/>
                      </a:lnTo>
                      <a:lnTo>
                        <a:pt x="245" y="563"/>
                      </a:lnTo>
                      <a:lnTo>
                        <a:pt x="299" y="565"/>
                      </a:lnTo>
                      <a:lnTo>
                        <a:pt x="353" y="557"/>
                      </a:lnTo>
                      <a:lnTo>
                        <a:pt x="404" y="538"/>
                      </a:lnTo>
                      <a:lnTo>
                        <a:pt x="451" y="510"/>
                      </a:lnTo>
                      <a:lnTo>
                        <a:pt x="493" y="472"/>
                      </a:lnTo>
                      <a:lnTo>
                        <a:pt x="527" y="427"/>
                      </a:lnTo>
                      <a:lnTo>
                        <a:pt x="551" y="375"/>
                      </a:lnTo>
                      <a:lnTo>
                        <a:pt x="565" y="307"/>
                      </a:lnTo>
                      <a:lnTo>
                        <a:pt x="564" y="253"/>
                      </a:lnTo>
                      <a:lnTo>
                        <a:pt x="553" y="199"/>
                      </a:lnTo>
                      <a:lnTo>
                        <a:pt x="532" y="149"/>
                      </a:lnTo>
                      <a:lnTo>
                        <a:pt x="510" y="114"/>
                      </a:lnTo>
                      <a:lnTo>
                        <a:pt x="483" y="82"/>
                      </a:lnTo>
                      <a:lnTo>
                        <a:pt x="427" y="3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7" name="Freeform 58"/>
                <p:cNvSpPr>
                  <a:spLocks/>
                </p:cNvSpPr>
                <p:nvPr/>
              </p:nvSpPr>
              <p:spPr bwMode="auto">
                <a:xfrm>
                  <a:off x="3829" y="3213"/>
                  <a:ext cx="194" cy="192"/>
                </a:xfrm>
                <a:custGeom>
                  <a:avLst/>
                  <a:gdLst>
                    <a:gd name="T0" fmla="*/ 0 w 1553"/>
                    <a:gd name="T1" fmla="*/ 0 h 1532"/>
                    <a:gd name="T2" fmla="*/ 0 w 1553"/>
                    <a:gd name="T3" fmla="*/ 0 h 1532"/>
                    <a:gd name="T4" fmla="*/ 0 w 1553"/>
                    <a:gd name="T5" fmla="*/ 0 h 1532"/>
                    <a:gd name="T6" fmla="*/ 0 w 1553"/>
                    <a:gd name="T7" fmla="*/ 0 h 1532"/>
                    <a:gd name="T8" fmla="*/ 0 w 1553"/>
                    <a:gd name="T9" fmla="*/ 0 h 1532"/>
                    <a:gd name="T10" fmla="*/ 0 w 1553"/>
                    <a:gd name="T11" fmla="*/ 0 h 1532"/>
                    <a:gd name="T12" fmla="*/ 0 w 1553"/>
                    <a:gd name="T13" fmla="*/ 0 h 1532"/>
                    <a:gd name="T14" fmla="*/ 0 w 1553"/>
                    <a:gd name="T15" fmla="*/ 0 h 1532"/>
                    <a:gd name="T16" fmla="*/ 0 w 1553"/>
                    <a:gd name="T17" fmla="*/ 0 h 1532"/>
                    <a:gd name="T18" fmla="*/ 0 w 1553"/>
                    <a:gd name="T19" fmla="*/ 0 h 1532"/>
                    <a:gd name="T20" fmla="*/ 0 w 1553"/>
                    <a:gd name="T21" fmla="*/ 0 h 1532"/>
                    <a:gd name="T22" fmla="*/ 0 w 1553"/>
                    <a:gd name="T23" fmla="*/ 0 h 1532"/>
                    <a:gd name="T24" fmla="*/ 0 w 1553"/>
                    <a:gd name="T25" fmla="*/ 0 h 1532"/>
                    <a:gd name="T26" fmla="*/ 0 w 1553"/>
                    <a:gd name="T27" fmla="*/ 0 h 1532"/>
                    <a:gd name="T28" fmla="*/ 0 w 1553"/>
                    <a:gd name="T29" fmla="*/ 0 h 1532"/>
                    <a:gd name="T30" fmla="*/ 0 w 1553"/>
                    <a:gd name="T31" fmla="*/ 0 h 1532"/>
                    <a:gd name="T32" fmla="*/ 0 w 1553"/>
                    <a:gd name="T33" fmla="*/ 0 h 1532"/>
                    <a:gd name="T34" fmla="*/ 0 w 1553"/>
                    <a:gd name="T35" fmla="*/ 0 h 1532"/>
                    <a:gd name="T36" fmla="*/ 0 w 1553"/>
                    <a:gd name="T37" fmla="*/ 0 h 1532"/>
                    <a:gd name="T38" fmla="*/ 0 w 1553"/>
                    <a:gd name="T39" fmla="*/ 0 h 15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53" h="1532">
                      <a:moveTo>
                        <a:pt x="1553" y="588"/>
                      </a:moveTo>
                      <a:lnTo>
                        <a:pt x="559" y="0"/>
                      </a:lnTo>
                      <a:lnTo>
                        <a:pt x="567" y="211"/>
                      </a:lnTo>
                      <a:lnTo>
                        <a:pt x="549" y="364"/>
                      </a:lnTo>
                      <a:lnTo>
                        <a:pt x="522" y="469"/>
                      </a:lnTo>
                      <a:lnTo>
                        <a:pt x="481" y="565"/>
                      </a:lnTo>
                      <a:lnTo>
                        <a:pt x="428" y="652"/>
                      </a:lnTo>
                      <a:lnTo>
                        <a:pt x="310" y="779"/>
                      </a:lnTo>
                      <a:lnTo>
                        <a:pt x="220" y="844"/>
                      </a:lnTo>
                      <a:lnTo>
                        <a:pt x="0" y="944"/>
                      </a:lnTo>
                      <a:lnTo>
                        <a:pt x="995" y="1532"/>
                      </a:lnTo>
                      <a:lnTo>
                        <a:pt x="978" y="1354"/>
                      </a:lnTo>
                      <a:lnTo>
                        <a:pt x="982" y="1233"/>
                      </a:lnTo>
                      <a:lnTo>
                        <a:pt x="1002" y="1121"/>
                      </a:lnTo>
                      <a:lnTo>
                        <a:pt x="1036" y="1021"/>
                      </a:lnTo>
                      <a:lnTo>
                        <a:pt x="1084" y="929"/>
                      </a:lnTo>
                      <a:lnTo>
                        <a:pt x="1145" y="846"/>
                      </a:lnTo>
                      <a:lnTo>
                        <a:pt x="1219" y="773"/>
                      </a:lnTo>
                      <a:lnTo>
                        <a:pt x="1337" y="688"/>
                      </a:lnTo>
                      <a:lnTo>
                        <a:pt x="1553" y="58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8" name="Freeform 59"/>
                <p:cNvSpPr>
                  <a:spLocks/>
                </p:cNvSpPr>
                <p:nvPr/>
              </p:nvSpPr>
              <p:spPr bwMode="auto">
                <a:xfrm>
                  <a:off x="3568" y="3447"/>
                  <a:ext cx="126" cy="243"/>
                </a:xfrm>
                <a:custGeom>
                  <a:avLst/>
                  <a:gdLst>
                    <a:gd name="T0" fmla="*/ 0 w 1013"/>
                    <a:gd name="T1" fmla="*/ 0 h 1940"/>
                    <a:gd name="T2" fmla="*/ 0 w 1013"/>
                    <a:gd name="T3" fmla="*/ 0 h 1940"/>
                    <a:gd name="T4" fmla="*/ 0 w 1013"/>
                    <a:gd name="T5" fmla="*/ 0 h 1940"/>
                    <a:gd name="T6" fmla="*/ 0 w 1013"/>
                    <a:gd name="T7" fmla="*/ 0 h 1940"/>
                    <a:gd name="T8" fmla="*/ 0 w 1013"/>
                    <a:gd name="T9" fmla="*/ 0 h 19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3" h="1940">
                      <a:moveTo>
                        <a:pt x="852" y="1940"/>
                      </a:moveTo>
                      <a:lnTo>
                        <a:pt x="0" y="74"/>
                      </a:lnTo>
                      <a:lnTo>
                        <a:pt x="161" y="0"/>
                      </a:lnTo>
                      <a:lnTo>
                        <a:pt x="1013" y="1867"/>
                      </a:lnTo>
                      <a:lnTo>
                        <a:pt x="852" y="194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19" name="Freeform 60"/>
                <p:cNvSpPr>
                  <a:spLocks/>
                </p:cNvSpPr>
                <p:nvPr/>
              </p:nvSpPr>
              <p:spPr bwMode="auto">
                <a:xfrm>
                  <a:off x="3498" y="3885"/>
                  <a:ext cx="57" cy="70"/>
                </a:xfrm>
                <a:custGeom>
                  <a:avLst/>
                  <a:gdLst>
                    <a:gd name="T0" fmla="*/ 0 w 453"/>
                    <a:gd name="T1" fmla="*/ 0 h 564"/>
                    <a:gd name="T2" fmla="*/ 0 w 453"/>
                    <a:gd name="T3" fmla="*/ 0 h 564"/>
                    <a:gd name="T4" fmla="*/ 0 w 453"/>
                    <a:gd name="T5" fmla="*/ 0 h 564"/>
                    <a:gd name="T6" fmla="*/ 0 w 453"/>
                    <a:gd name="T7" fmla="*/ 0 h 564"/>
                    <a:gd name="T8" fmla="*/ 0 w 453"/>
                    <a:gd name="T9" fmla="*/ 0 h 5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4">
                      <a:moveTo>
                        <a:pt x="0" y="456"/>
                      </a:moveTo>
                      <a:lnTo>
                        <a:pt x="183" y="564"/>
                      </a:lnTo>
                      <a:lnTo>
                        <a:pt x="453" y="107"/>
                      </a:lnTo>
                      <a:lnTo>
                        <a:pt x="270" y="0"/>
                      </a:lnTo>
                      <a:lnTo>
                        <a:pt x="0" y="45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0" name="Freeform 61"/>
                <p:cNvSpPr>
                  <a:spLocks/>
                </p:cNvSpPr>
                <p:nvPr/>
              </p:nvSpPr>
              <p:spPr bwMode="auto">
                <a:xfrm>
                  <a:off x="3652" y="3930"/>
                  <a:ext cx="27" cy="67"/>
                </a:xfrm>
                <a:custGeom>
                  <a:avLst/>
                  <a:gdLst>
                    <a:gd name="T0" fmla="*/ 0 w 218"/>
                    <a:gd name="T1" fmla="*/ 0 h 534"/>
                    <a:gd name="T2" fmla="*/ 0 w 218"/>
                    <a:gd name="T3" fmla="*/ 0 h 534"/>
                    <a:gd name="T4" fmla="*/ 0 w 218"/>
                    <a:gd name="T5" fmla="*/ 0 h 534"/>
                    <a:gd name="T6" fmla="*/ 0 w 218"/>
                    <a:gd name="T7" fmla="*/ 0 h 534"/>
                    <a:gd name="T8" fmla="*/ 0 w 218"/>
                    <a:gd name="T9" fmla="*/ 0 h 5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 h="534">
                      <a:moveTo>
                        <a:pt x="0" y="530"/>
                      </a:moveTo>
                      <a:lnTo>
                        <a:pt x="213" y="534"/>
                      </a:lnTo>
                      <a:lnTo>
                        <a:pt x="218" y="2"/>
                      </a:lnTo>
                      <a:lnTo>
                        <a:pt x="5" y="0"/>
                      </a:lnTo>
                      <a:lnTo>
                        <a:pt x="0" y="53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1" name="Freeform 62"/>
                <p:cNvSpPr>
                  <a:spLocks/>
                </p:cNvSpPr>
                <p:nvPr/>
              </p:nvSpPr>
              <p:spPr bwMode="auto">
                <a:xfrm>
                  <a:off x="3779" y="3896"/>
                  <a:ext cx="56" cy="71"/>
                </a:xfrm>
                <a:custGeom>
                  <a:avLst/>
                  <a:gdLst>
                    <a:gd name="T0" fmla="*/ 0 w 444"/>
                    <a:gd name="T1" fmla="*/ 0 h 566"/>
                    <a:gd name="T2" fmla="*/ 0 w 444"/>
                    <a:gd name="T3" fmla="*/ 0 h 566"/>
                    <a:gd name="T4" fmla="*/ 0 w 444"/>
                    <a:gd name="T5" fmla="*/ 0 h 566"/>
                    <a:gd name="T6" fmla="*/ 0 w 444"/>
                    <a:gd name="T7" fmla="*/ 0 h 566"/>
                    <a:gd name="T8" fmla="*/ 0 w 444"/>
                    <a:gd name="T9" fmla="*/ 0 h 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4" h="566">
                      <a:moveTo>
                        <a:pt x="260" y="566"/>
                      </a:moveTo>
                      <a:lnTo>
                        <a:pt x="444" y="461"/>
                      </a:lnTo>
                      <a:lnTo>
                        <a:pt x="184" y="0"/>
                      </a:lnTo>
                      <a:lnTo>
                        <a:pt x="0" y="104"/>
                      </a:lnTo>
                      <a:lnTo>
                        <a:pt x="260" y="56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2" name="Freeform 63"/>
                <p:cNvSpPr>
                  <a:spLocks/>
                </p:cNvSpPr>
                <p:nvPr/>
              </p:nvSpPr>
              <p:spPr bwMode="auto">
                <a:xfrm>
                  <a:off x="3879" y="3805"/>
                  <a:ext cx="70" cy="57"/>
                </a:xfrm>
                <a:custGeom>
                  <a:avLst/>
                  <a:gdLst>
                    <a:gd name="T0" fmla="*/ 0 w 565"/>
                    <a:gd name="T1" fmla="*/ 0 h 452"/>
                    <a:gd name="T2" fmla="*/ 0 w 565"/>
                    <a:gd name="T3" fmla="*/ 0 h 452"/>
                    <a:gd name="T4" fmla="*/ 0 w 565"/>
                    <a:gd name="T5" fmla="*/ 0 h 452"/>
                    <a:gd name="T6" fmla="*/ 0 w 565"/>
                    <a:gd name="T7" fmla="*/ 0 h 452"/>
                    <a:gd name="T8" fmla="*/ 0 w 565"/>
                    <a:gd name="T9" fmla="*/ 0 h 4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5" h="452">
                      <a:moveTo>
                        <a:pt x="457" y="452"/>
                      </a:moveTo>
                      <a:lnTo>
                        <a:pt x="565" y="270"/>
                      </a:lnTo>
                      <a:lnTo>
                        <a:pt x="108" y="0"/>
                      </a:lnTo>
                      <a:lnTo>
                        <a:pt x="0" y="183"/>
                      </a:lnTo>
                      <a:lnTo>
                        <a:pt x="457" y="45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3" name="Freeform 64"/>
                <p:cNvSpPr>
                  <a:spLocks/>
                </p:cNvSpPr>
                <p:nvPr/>
              </p:nvSpPr>
              <p:spPr bwMode="auto">
                <a:xfrm>
                  <a:off x="3924" y="3681"/>
                  <a:ext cx="67" cy="27"/>
                </a:xfrm>
                <a:custGeom>
                  <a:avLst/>
                  <a:gdLst>
                    <a:gd name="T0" fmla="*/ 0 w 532"/>
                    <a:gd name="T1" fmla="*/ 0 h 218"/>
                    <a:gd name="T2" fmla="*/ 0 w 532"/>
                    <a:gd name="T3" fmla="*/ 0 h 218"/>
                    <a:gd name="T4" fmla="*/ 0 w 532"/>
                    <a:gd name="T5" fmla="*/ 0 h 218"/>
                    <a:gd name="T6" fmla="*/ 0 w 532"/>
                    <a:gd name="T7" fmla="*/ 0 h 218"/>
                    <a:gd name="T8" fmla="*/ 0 w 532"/>
                    <a:gd name="T9" fmla="*/ 0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 h="218">
                      <a:moveTo>
                        <a:pt x="530" y="218"/>
                      </a:moveTo>
                      <a:lnTo>
                        <a:pt x="532" y="6"/>
                      </a:lnTo>
                      <a:lnTo>
                        <a:pt x="2" y="0"/>
                      </a:lnTo>
                      <a:lnTo>
                        <a:pt x="0" y="212"/>
                      </a:lnTo>
                      <a:lnTo>
                        <a:pt x="530" y="21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4" name="Freeform 65"/>
                <p:cNvSpPr>
                  <a:spLocks/>
                </p:cNvSpPr>
                <p:nvPr/>
              </p:nvSpPr>
              <p:spPr bwMode="auto">
                <a:xfrm>
                  <a:off x="3890" y="3525"/>
                  <a:ext cx="71" cy="55"/>
                </a:xfrm>
                <a:custGeom>
                  <a:avLst/>
                  <a:gdLst>
                    <a:gd name="T0" fmla="*/ 0 w 566"/>
                    <a:gd name="T1" fmla="*/ 0 h 445"/>
                    <a:gd name="T2" fmla="*/ 0 w 566"/>
                    <a:gd name="T3" fmla="*/ 0 h 445"/>
                    <a:gd name="T4" fmla="*/ 0 w 566"/>
                    <a:gd name="T5" fmla="*/ 0 h 445"/>
                    <a:gd name="T6" fmla="*/ 0 w 566"/>
                    <a:gd name="T7" fmla="*/ 0 h 445"/>
                    <a:gd name="T8" fmla="*/ 0 w 566"/>
                    <a:gd name="T9" fmla="*/ 0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5">
                      <a:moveTo>
                        <a:pt x="566" y="185"/>
                      </a:moveTo>
                      <a:lnTo>
                        <a:pt x="462" y="0"/>
                      </a:lnTo>
                      <a:lnTo>
                        <a:pt x="0" y="261"/>
                      </a:lnTo>
                      <a:lnTo>
                        <a:pt x="105" y="445"/>
                      </a:lnTo>
                      <a:lnTo>
                        <a:pt x="566" y="185"/>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5" name="Freeform 66"/>
                <p:cNvSpPr>
                  <a:spLocks/>
                </p:cNvSpPr>
                <p:nvPr/>
              </p:nvSpPr>
              <p:spPr bwMode="auto">
                <a:xfrm>
                  <a:off x="3799" y="3410"/>
                  <a:ext cx="57" cy="71"/>
                </a:xfrm>
                <a:custGeom>
                  <a:avLst/>
                  <a:gdLst>
                    <a:gd name="T0" fmla="*/ 0 w 453"/>
                    <a:gd name="T1" fmla="*/ 0 h 565"/>
                    <a:gd name="T2" fmla="*/ 0 w 453"/>
                    <a:gd name="T3" fmla="*/ 0 h 565"/>
                    <a:gd name="T4" fmla="*/ 0 w 453"/>
                    <a:gd name="T5" fmla="*/ 0 h 565"/>
                    <a:gd name="T6" fmla="*/ 0 w 453"/>
                    <a:gd name="T7" fmla="*/ 0 h 565"/>
                    <a:gd name="T8" fmla="*/ 0 w 453"/>
                    <a:gd name="T9" fmla="*/ 0 h 5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5">
                      <a:moveTo>
                        <a:pt x="453" y="108"/>
                      </a:moveTo>
                      <a:lnTo>
                        <a:pt x="270" y="0"/>
                      </a:lnTo>
                      <a:lnTo>
                        <a:pt x="0" y="457"/>
                      </a:lnTo>
                      <a:lnTo>
                        <a:pt x="183" y="565"/>
                      </a:lnTo>
                      <a:lnTo>
                        <a:pt x="453" y="10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6" name="Freeform 67"/>
                <p:cNvSpPr>
                  <a:spLocks/>
                </p:cNvSpPr>
                <p:nvPr/>
              </p:nvSpPr>
              <p:spPr bwMode="auto">
                <a:xfrm>
                  <a:off x="3667" y="3600"/>
                  <a:ext cx="228" cy="100"/>
                </a:xfrm>
                <a:custGeom>
                  <a:avLst/>
                  <a:gdLst>
                    <a:gd name="T0" fmla="*/ 0 w 1821"/>
                    <a:gd name="T1" fmla="*/ 0 h 799"/>
                    <a:gd name="T2" fmla="*/ 0 w 1821"/>
                    <a:gd name="T3" fmla="*/ 0 h 799"/>
                    <a:gd name="T4" fmla="*/ 0 w 1821"/>
                    <a:gd name="T5" fmla="*/ 0 h 799"/>
                    <a:gd name="T6" fmla="*/ 0 w 1821"/>
                    <a:gd name="T7" fmla="*/ 0 h 799"/>
                    <a:gd name="T8" fmla="*/ 0 w 1821"/>
                    <a:gd name="T9" fmla="*/ 0 h 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1" h="799">
                      <a:moveTo>
                        <a:pt x="1821" y="306"/>
                      </a:moveTo>
                      <a:lnTo>
                        <a:pt x="1735" y="0"/>
                      </a:lnTo>
                      <a:lnTo>
                        <a:pt x="0" y="493"/>
                      </a:lnTo>
                      <a:lnTo>
                        <a:pt x="86" y="799"/>
                      </a:lnTo>
                      <a:lnTo>
                        <a:pt x="1821" y="30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7" name="Freeform 68"/>
                <p:cNvSpPr>
                  <a:spLocks/>
                </p:cNvSpPr>
                <p:nvPr/>
              </p:nvSpPr>
              <p:spPr bwMode="auto">
                <a:xfrm>
                  <a:off x="3875" y="3156"/>
                  <a:ext cx="198" cy="152"/>
                </a:xfrm>
                <a:custGeom>
                  <a:avLst/>
                  <a:gdLst>
                    <a:gd name="T0" fmla="*/ 0 w 1586"/>
                    <a:gd name="T1" fmla="*/ 0 h 1215"/>
                    <a:gd name="T2" fmla="*/ 0 w 1586"/>
                    <a:gd name="T3" fmla="*/ 0 h 1215"/>
                    <a:gd name="T4" fmla="*/ 0 w 1586"/>
                    <a:gd name="T5" fmla="*/ 0 h 1215"/>
                    <a:gd name="T6" fmla="*/ 0 w 1586"/>
                    <a:gd name="T7" fmla="*/ 0 h 1215"/>
                    <a:gd name="T8" fmla="*/ 0 w 1586"/>
                    <a:gd name="T9" fmla="*/ 0 h 1215"/>
                    <a:gd name="T10" fmla="*/ 0 w 1586"/>
                    <a:gd name="T11" fmla="*/ 0 h 1215"/>
                    <a:gd name="T12" fmla="*/ 0 w 1586"/>
                    <a:gd name="T13" fmla="*/ 0 h 1215"/>
                    <a:gd name="T14" fmla="*/ 0 w 1586"/>
                    <a:gd name="T15" fmla="*/ 0 h 1215"/>
                    <a:gd name="T16" fmla="*/ 0 w 1586"/>
                    <a:gd name="T17" fmla="*/ 0 h 1215"/>
                    <a:gd name="T18" fmla="*/ 0 w 1586"/>
                    <a:gd name="T19" fmla="*/ 0 h 1215"/>
                    <a:gd name="T20" fmla="*/ 0 w 1586"/>
                    <a:gd name="T21" fmla="*/ 0 h 1215"/>
                    <a:gd name="T22" fmla="*/ 0 w 1586"/>
                    <a:gd name="T23" fmla="*/ 0 h 1215"/>
                    <a:gd name="T24" fmla="*/ 0 w 1586"/>
                    <a:gd name="T25" fmla="*/ 0 h 1215"/>
                    <a:gd name="T26" fmla="*/ 0 w 1586"/>
                    <a:gd name="T27" fmla="*/ 0 h 1215"/>
                    <a:gd name="T28" fmla="*/ 0 w 1586"/>
                    <a:gd name="T29" fmla="*/ 0 h 1215"/>
                    <a:gd name="T30" fmla="*/ 0 w 1586"/>
                    <a:gd name="T31" fmla="*/ 0 h 1215"/>
                    <a:gd name="T32" fmla="*/ 0 w 1586"/>
                    <a:gd name="T33" fmla="*/ 0 h 1215"/>
                    <a:gd name="T34" fmla="*/ 0 w 1586"/>
                    <a:gd name="T35" fmla="*/ 0 h 1215"/>
                    <a:gd name="T36" fmla="*/ 0 w 1586"/>
                    <a:gd name="T37" fmla="*/ 0 h 1215"/>
                    <a:gd name="T38" fmla="*/ 0 w 1586"/>
                    <a:gd name="T39" fmla="*/ 0 h 1215"/>
                    <a:gd name="T40" fmla="*/ 0 w 1586"/>
                    <a:gd name="T41" fmla="*/ 0 h 1215"/>
                    <a:gd name="T42" fmla="*/ 0 w 1586"/>
                    <a:gd name="T43" fmla="*/ 0 h 1215"/>
                    <a:gd name="T44" fmla="*/ 0 w 1586"/>
                    <a:gd name="T45" fmla="*/ 0 h 1215"/>
                    <a:gd name="T46" fmla="*/ 0 w 1586"/>
                    <a:gd name="T47" fmla="*/ 0 h 1215"/>
                    <a:gd name="T48" fmla="*/ 0 w 1586"/>
                    <a:gd name="T49" fmla="*/ 0 h 1215"/>
                    <a:gd name="T50" fmla="*/ 0 w 1586"/>
                    <a:gd name="T51" fmla="*/ 0 h 1215"/>
                    <a:gd name="T52" fmla="*/ 0 w 1586"/>
                    <a:gd name="T53" fmla="*/ 0 h 1215"/>
                    <a:gd name="T54" fmla="*/ 0 w 1586"/>
                    <a:gd name="T55" fmla="*/ 0 h 1215"/>
                    <a:gd name="T56" fmla="*/ 0 w 1586"/>
                    <a:gd name="T57" fmla="*/ 0 h 1215"/>
                    <a:gd name="T58" fmla="*/ 0 w 1586"/>
                    <a:gd name="T59" fmla="*/ 0 h 1215"/>
                    <a:gd name="T60" fmla="*/ 0 w 1586"/>
                    <a:gd name="T61" fmla="*/ 0 h 1215"/>
                    <a:gd name="T62" fmla="*/ 0 w 1586"/>
                    <a:gd name="T63" fmla="*/ 0 h 1215"/>
                    <a:gd name="T64" fmla="*/ 0 w 1586"/>
                    <a:gd name="T65" fmla="*/ 0 h 1215"/>
                    <a:gd name="T66" fmla="*/ 0 w 1586"/>
                    <a:gd name="T67" fmla="*/ 0 h 1215"/>
                    <a:gd name="T68" fmla="*/ 0 w 1586"/>
                    <a:gd name="T69" fmla="*/ 0 h 1215"/>
                    <a:gd name="T70" fmla="*/ 0 w 1586"/>
                    <a:gd name="T71" fmla="*/ 0 h 12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86" h="1215">
                      <a:moveTo>
                        <a:pt x="995" y="274"/>
                      </a:moveTo>
                      <a:lnTo>
                        <a:pt x="516" y="28"/>
                      </a:lnTo>
                      <a:lnTo>
                        <a:pt x="428" y="6"/>
                      </a:lnTo>
                      <a:lnTo>
                        <a:pt x="371" y="0"/>
                      </a:lnTo>
                      <a:lnTo>
                        <a:pt x="317" y="3"/>
                      </a:lnTo>
                      <a:lnTo>
                        <a:pt x="266" y="15"/>
                      </a:lnTo>
                      <a:lnTo>
                        <a:pt x="217" y="35"/>
                      </a:lnTo>
                      <a:lnTo>
                        <a:pt x="171" y="66"/>
                      </a:lnTo>
                      <a:lnTo>
                        <a:pt x="126" y="109"/>
                      </a:lnTo>
                      <a:lnTo>
                        <a:pt x="85" y="162"/>
                      </a:lnTo>
                      <a:lnTo>
                        <a:pt x="32" y="256"/>
                      </a:lnTo>
                      <a:lnTo>
                        <a:pt x="11" y="314"/>
                      </a:lnTo>
                      <a:lnTo>
                        <a:pt x="1" y="367"/>
                      </a:lnTo>
                      <a:lnTo>
                        <a:pt x="0" y="392"/>
                      </a:lnTo>
                      <a:lnTo>
                        <a:pt x="7" y="438"/>
                      </a:lnTo>
                      <a:lnTo>
                        <a:pt x="22" y="482"/>
                      </a:lnTo>
                      <a:lnTo>
                        <a:pt x="48" y="522"/>
                      </a:lnTo>
                      <a:lnTo>
                        <a:pt x="81" y="559"/>
                      </a:lnTo>
                      <a:lnTo>
                        <a:pt x="172" y="632"/>
                      </a:lnTo>
                      <a:lnTo>
                        <a:pt x="1144" y="1181"/>
                      </a:lnTo>
                      <a:lnTo>
                        <a:pt x="1227" y="1206"/>
                      </a:lnTo>
                      <a:lnTo>
                        <a:pt x="1303" y="1215"/>
                      </a:lnTo>
                      <a:lnTo>
                        <a:pt x="1374" y="1204"/>
                      </a:lnTo>
                      <a:lnTo>
                        <a:pt x="1418" y="1184"/>
                      </a:lnTo>
                      <a:lnTo>
                        <a:pt x="1439" y="1171"/>
                      </a:lnTo>
                      <a:lnTo>
                        <a:pt x="1478" y="1136"/>
                      </a:lnTo>
                      <a:lnTo>
                        <a:pt x="1515" y="1089"/>
                      </a:lnTo>
                      <a:lnTo>
                        <a:pt x="1549" y="1033"/>
                      </a:lnTo>
                      <a:lnTo>
                        <a:pt x="1572" y="976"/>
                      </a:lnTo>
                      <a:lnTo>
                        <a:pt x="1584" y="920"/>
                      </a:lnTo>
                      <a:lnTo>
                        <a:pt x="1586" y="866"/>
                      </a:lnTo>
                      <a:lnTo>
                        <a:pt x="1572" y="788"/>
                      </a:lnTo>
                      <a:lnTo>
                        <a:pt x="1537" y="712"/>
                      </a:lnTo>
                      <a:lnTo>
                        <a:pt x="1485" y="640"/>
                      </a:lnTo>
                      <a:lnTo>
                        <a:pt x="1392" y="545"/>
                      </a:lnTo>
                      <a:lnTo>
                        <a:pt x="995" y="274"/>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28" name="Oval 69"/>
                <p:cNvSpPr>
                  <a:spLocks noChangeArrowheads="1"/>
                </p:cNvSpPr>
                <p:nvPr/>
              </p:nvSpPr>
              <p:spPr bwMode="auto">
                <a:xfrm>
                  <a:off x="3288" y="3294"/>
                  <a:ext cx="771" cy="771"/>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sp>
              <p:nvSpPr>
                <p:cNvPr id="12329" name="Oval 70"/>
                <p:cNvSpPr>
                  <a:spLocks noChangeArrowheads="1"/>
                </p:cNvSpPr>
                <p:nvPr/>
              </p:nvSpPr>
              <p:spPr bwMode="auto">
                <a:xfrm>
                  <a:off x="3833" y="3022"/>
                  <a:ext cx="340" cy="34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grpSp>
        </p:grpSp>
        <p:grpSp>
          <p:nvGrpSpPr>
            <p:cNvPr id="12304" name="Group 97"/>
            <p:cNvGrpSpPr>
              <a:grpSpLocks/>
            </p:cNvGrpSpPr>
            <p:nvPr/>
          </p:nvGrpSpPr>
          <p:grpSpPr bwMode="auto">
            <a:xfrm>
              <a:off x="4921" y="1797"/>
              <a:ext cx="544" cy="454"/>
              <a:chOff x="-613" y="1797"/>
              <a:chExt cx="778" cy="635"/>
            </a:xfrm>
          </p:grpSpPr>
          <p:sp>
            <p:nvSpPr>
              <p:cNvPr id="12305" name="AutoShape 98"/>
              <p:cNvSpPr>
                <a:spLocks noChangeArrowheads="1"/>
              </p:cNvSpPr>
              <p:nvPr/>
            </p:nvSpPr>
            <p:spPr bwMode="auto">
              <a:xfrm>
                <a:off x="-613" y="1797"/>
                <a:ext cx="778" cy="635"/>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endParaRPr lang="fr-FR"/>
              </a:p>
            </p:txBody>
          </p:sp>
          <p:sp>
            <p:nvSpPr>
              <p:cNvPr id="12306" name="Line 99"/>
              <p:cNvSpPr>
                <a:spLocks noChangeShapeType="1"/>
              </p:cNvSpPr>
              <p:nvPr/>
            </p:nvSpPr>
            <p:spPr bwMode="auto">
              <a:xfrm flipH="1">
                <a:off x="-550" y="2114"/>
                <a:ext cx="58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07" name="Line 100"/>
              <p:cNvSpPr>
                <a:spLocks noChangeShapeType="1"/>
              </p:cNvSpPr>
              <p:nvPr/>
            </p:nvSpPr>
            <p:spPr bwMode="auto">
              <a:xfrm rot="5400000" flipH="1">
                <a:off x="-709" y="2115"/>
                <a:ext cx="37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308" name="Freeform 101"/>
              <p:cNvSpPr>
                <a:spLocks/>
              </p:cNvSpPr>
              <p:nvPr/>
            </p:nvSpPr>
            <p:spPr bwMode="auto">
              <a:xfrm rot="3128061">
                <a:off x="-530" y="2002"/>
                <a:ext cx="497" cy="225"/>
              </a:xfrm>
              <a:custGeom>
                <a:avLst/>
                <a:gdLst>
                  <a:gd name="T0" fmla="*/ 0 w 522"/>
                  <a:gd name="T1" fmla="*/ 211 h 227"/>
                  <a:gd name="T2" fmla="*/ 77 w 522"/>
                  <a:gd name="T3" fmla="*/ 128 h 227"/>
                  <a:gd name="T4" fmla="*/ 107 w 522"/>
                  <a:gd name="T5" fmla="*/ 168 h 227"/>
                  <a:gd name="T6" fmla="*/ 123 w 522"/>
                  <a:gd name="T7" fmla="*/ 83 h 227"/>
                  <a:gd name="T8" fmla="*/ 169 w 522"/>
                  <a:gd name="T9" fmla="*/ 128 h 227"/>
                  <a:gd name="T10" fmla="*/ 184 w 522"/>
                  <a:gd name="T11" fmla="*/ 46 h 227"/>
                  <a:gd name="T12" fmla="*/ 229 w 522"/>
                  <a:gd name="T13" fmla="*/ 128 h 227"/>
                  <a:gd name="T14" fmla="*/ 274 w 522"/>
                  <a:gd name="T15" fmla="*/ 106 h 227"/>
                  <a:gd name="T16" fmla="*/ 290 w 522"/>
                  <a:gd name="T17" fmla="*/ 46 h 227"/>
                  <a:gd name="T18" fmla="*/ 335 w 522"/>
                  <a:gd name="T19" fmla="*/ 46 h 227"/>
                  <a:gd name="T20" fmla="*/ 351 w 522"/>
                  <a:gd name="T21" fmla="*/ 0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2" h="227">
                    <a:moveTo>
                      <a:pt x="0" y="227"/>
                    </a:moveTo>
                    <a:lnTo>
                      <a:pt x="114" y="136"/>
                    </a:lnTo>
                    <a:lnTo>
                      <a:pt x="159" y="182"/>
                    </a:lnTo>
                    <a:lnTo>
                      <a:pt x="182" y="91"/>
                    </a:lnTo>
                    <a:lnTo>
                      <a:pt x="250" y="136"/>
                    </a:lnTo>
                    <a:lnTo>
                      <a:pt x="272" y="46"/>
                    </a:lnTo>
                    <a:lnTo>
                      <a:pt x="340" y="136"/>
                    </a:lnTo>
                    <a:lnTo>
                      <a:pt x="408" y="114"/>
                    </a:lnTo>
                    <a:lnTo>
                      <a:pt x="431" y="46"/>
                    </a:lnTo>
                    <a:lnTo>
                      <a:pt x="499" y="46"/>
                    </a:lnTo>
                    <a:lnTo>
                      <a:pt x="522" y="0"/>
                    </a:ln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grpSp>
    </p:spTree>
    <p:extLst>
      <p:ext uri="{BB962C8B-B14F-4D97-AF65-F5344CB8AC3E}">
        <p14:creationId xmlns:p14="http://schemas.microsoft.com/office/powerpoint/2010/main" val="1855045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3286"/>
                                        </p:tgtEl>
                                        <p:attrNameLst>
                                          <p:attrName>style.visibility</p:attrName>
                                        </p:attrNameLst>
                                      </p:cBhvr>
                                      <p:to>
                                        <p:strVal val="visible"/>
                                      </p:to>
                                    </p:set>
                                    <p:animEffect transition="in" filter="fade">
                                      <p:cBhvr>
                                        <p:cTn id="7" dur="2000"/>
                                        <p:tgtEl>
                                          <p:spTgt spid="932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3287"/>
                                        </p:tgtEl>
                                        <p:attrNameLst>
                                          <p:attrName>style.visibility</p:attrName>
                                        </p:attrNameLst>
                                      </p:cBhvr>
                                      <p:to>
                                        <p:strVal val="visible"/>
                                      </p:to>
                                    </p:set>
                                    <p:animEffect transition="in" filter="fade">
                                      <p:cBhvr>
                                        <p:cTn id="12" dur="2000"/>
                                        <p:tgtEl>
                                          <p:spTgt spid="932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3288"/>
                                        </p:tgtEl>
                                        <p:attrNameLst>
                                          <p:attrName>style.visibility</p:attrName>
                                        </p:attrNameLst>
                                      </p:cBhvr>
                                      <p:to>
                                        <p:strVal val="visible"/>
                                      </p:to>
                                    </p:set>
                                    <p:animEffect transition="in" filter="fade">
                                      <p:cBhvr>
                                        <p:cTn id="17" dur="2000"/>
                                        <p:tgtEl>
                                          <p:spTgt spid="932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93289"/>
                                        </p:tgtEl>
                                        <p:attrNameLst>
                                          <p:attrName>style.visibility</p:attrName>
                                        </p:attrNameLst>
                                      </p:cBhvr>
                                      <p:to>
                                        <p:strVal val="visible"/>
                                      </p:to>
                                    </p:set>
                                    <p:animEffect transition="in" filter="fade">
                                      <p:cBhvr>
                                        <p:cTn id="22" dur="2000"/>
                                        <p:tgtEl>
                                          <p:spTgt spid="932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93290"/>
                                        </p:tgtEl>
                                        <p:attrNameLst>
                                          <p:attrName>style.visibility</p:attrName>
                                        </p:attrNameLst>
                                      </p:cBhvr>
                                      <p:to>
                                        <p:strVal val="visible"/>
                                      </p:to>
                                    </p:set>
                                    <p:animEffect transition="in" filter="fade">
                                      <p:cBhvr>
                                        <p:cTn id="27" dur="2000"/>
                                        <p:tgtEl>
                                          <p:spTgt spid="9329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93291"/>
                                        </p:tgtEl>
                                        <p:attrNameLst>
                                          <p:attrName>style.visibility</p:attrName>
                                        </p:attrNameLst>
                                      </p:cBhvr>
                                      <p:to>
                                        <p:strVal val="visible"/>
                                      </p:to>
                                    </p:set>
                                    <p:animEffect transition="in" filter="fade">
                                      <p:cBhvr>
                                        <p:cTn id="32" dur="2000"/>
                                        <p:tgtEl>
                                          <p:spTgt spid="9329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93292"/>
                                        </p:tgtEl>
                                        <p:attrNameLst>
                                          <p:attrName>style.visibility</p:attrName>
                                        </p:attrNameLst>
                                      </p:cBhvr>
                                      <p:to>
                                        <p:strVal val="visible"/>
                                      </p:to>
                                    </p:set>
                                    <p:animEffect transition="in" filter="fade">
                                      <p:cBhvr>
                                        <p:cTn id="37" dur="2000"/>
                                        <p:tgtEl>
                                          <p:spTgt spid="93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179512" y="116632"/>
            <a:ext cx="5040560" cy="765175"/>
          </a:xfrm>
        </p:spPr>
        <p:txBody>
          <a:bodyPr/>
          <a:lstStyle/>
          <a:p>
            <a:pPr algn="l"/>
            <a:r>
              <a:rPr lang="fr-FR" dirty="0" err="1" smtClean="0"/>
              <a:t>Risks</a:t>
            </a:r>
            <a:r>
              <a:rPr lang="fr-FR" dirty="0" smtClean="0"/>
              <a:t> – Security - </a:t>
            </a:r>
            <a:r>
              <a:rPr lang="fr-FR" dirty="0" err="1" smtClean="0"/>
              <a:t>Safety</a:t>
            </a:r>
            <a:endParaRPr lang="fr-FR" dirty="0" smtClean="0"/>
          </a:p>
        </p:txBody>
      </p:sp>
      <p:graphicFrame>
        <p:nvGraphicFramePr>
          <p:cNvPr id="7" name="Objekt 6"/>
          <p:cNvGraphicFramePr>
            <a:graphicFrameLocks noChangeAspect="1"/>
          </p:cNvGraphicFramePr>
          <p:nvPr>
            <p:extLst/>
          </p:nvPr>
        </p:nvGraphicFramePr>
        <p:xfrm>
          <a:off x="248542" y="1412776"/>
          <a:ext cx="8643938" cy="3799333"/>
        </p:xfrm>
        <a:graphic>
          <a:graphicData uri="http://schemas.openxmlformats.org/presentationml/2006/ole">
            <mc:AlternateContent xmlns:mc="http://schemas.openxmlformats.org/markup-compatibility/2006">
              <mc:Choice xmlns:v="urn:schemas-microsoft-com:vml" Requires="v">
                <p:oleObj spid="_x0000_s11305" name="Arbeitsblatt" r:id="rId3" imgW="9058406" imgH="3981520" progId="Excel.Sheet.8">
                  <p:embed/>
                </p:oleObj>
              </mc:Choice>
              <mc:Fallback>
                <p:oleObj name="Arbeitsblatt" r:id="rId3" imgW="9058406" imgH="3981520" progId="Excel.Sheet.8">
                  <p:embed/>
                  <p:pic>
                    <p:nvPicPr>
                      <p:cNvPr id="0" name=""/>
                      <p:cNvPicPr/>
                      <p:nvPr/>
                    </p:nvPicPr>
                    <p:blipFill>
                      <a:blip r:embed="rId4"/>
                      <a:stretch>
                        <a:fillRect/>
                      </a:stretch>
                    </p:blipFill>
                    <p:spPr>
                      <a:xfrm>
                        <a:off x="248542" y="1412776"/>
                        <a:ext cx="8643938" cy="3799333"/>
                      </a:xfrm>
                      <a:prstGeom prst="rect">
                        <a:avLst/>
                      </a:prstGeom>
                    </p:spPr>
                  </p:pic>
                </p:oleObj>
              </mc:Fallback>
            </mc:AlternateContent>
          </a:graphicData>
        </a:graphic>
      </p:graphicFrame>
    </p:spTree>
    <p:extLst>
      <p:ext uri="{BB962C8B-B14F-4D97-AF65-F5344CB8AC3E}">
        <p14:creationId xmlns:p14="http://schemas.microsoft.com/office/powerpoint/2010/main" val="25067201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a:xfrm>
            <a:off x="179388" y="0"/>
            <a:ext cx="8785225" cy="620688"/>
          </a:xfrm>
        </p:spPr>
        <p:txBody>
          <a:bodyPr/>
          <a:lstStyle/>
          <a:p>
            <a:pPr algn="l"/>
            <a:r>
              <a:rPr lang="en-GB" dirty="0" smtClean="0"/>
              <a:t>Treatment</a:t>
            </a:r>
            <a:endParaRPr lang="fr-FR" dirty="0" smtClean="0"/>
          </a:p>
        </p:txBody>
      </p:sp>
      <p:pic>
        <p:nvPicPr>
          <p:cNvPr id="3" name="Grafik 2"/>
          <p:cNvPicPr>
            <a:picLocks noChangeAspect="1"/>
          </p:cNvPicPr>
          <p:nvPr/>
        </p:nvPicPr>
        <p:blipFill>
          <a:blip r:embed="rId2"/>
          <a:stretch>
            <a:fillRect/>
          </a:stretch>
        </p:blipFill>
        <p:spPr>
          <a:xfrm>
            <a:off x="1763688" y="620498"/>
            <a:ext cx="5544615" cy="5544992"/>
          </a:xfrm>
          <a:prstGeom prst="rect">
            <a:avLst/>
          </a:prstGeom>
        </p:spPr>
      </p:pic>
    </p:spTree>
    <p:extLst>
      <p:ext uri="{BB962C8B-B14F-4D97-AF65-F5344CB8AC3E}">
        <p14:creationId xmlns:p14="http://schemas.microsoft.com/office/powerpoint/2010/main" val="8181307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Rectangle 5"/>
          <p:cNvSpPr txBox="1">
            <a:spLocks noChangeArrowheads="1"/>
          </p:cNvSpPr>
          <p:nvPr/>
        </p:nvSpPr>
        <p:spPr bwMode="auto">
          <a:xfrm>
            <a:off x="1511300" y="358775"/>
            <a:ext cx="23796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5400" tIns="25400" rIns="5078" bIns="25400"/>
          <a:lstStyle>
            <a:lvl1pPr marL="39688"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r>
              <a:rPr lang="en-US" sz="3000" b="1" dirty="0">
                <a:solidFill>
                  <a:schemeClr val="accent2"/>
                </a:solidFill>
              </a:rPr>
              <a:t>Resilience</a:t>
            </a:r>
          </a:p>
        </p:txBody>
      </p:sp>
      <p:pic>
        <p:nvPicPr>
          <p:cNvPr id="121866" name="Picture 10" descr="737umbrell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700" y="1219200"/>
            <a:ext cx="51689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1882" name="Group 26"/>
          <p:cNvGrpSpPr>
            <a:grpSpLocks/>
          </p:cNvGrpSpPr>
          <p:nvPr/>
        </p:nvGrpSpPr>
        <p:grpSpPr bwMode="auto">
          <a:xfrm>
            <a:off x="611188" y="5807075"/>
            <a:ext cx="3771900" cy="404813"/>
            <a:chOff x="385" y="3658"/>
            <a:chExt cx="2376" cy="255"/>
          </a:xfrm>
        </p:grpSpPr>
        <p:sp>
          <p:nvSpPr>
            <p:cNvPr id="15392" name="Line 18"/>
            <p:cNvSpPr>
              <a:spLocks noChangeShapeType="1"/>
            </p:cNvSpPr>
            <p:nvPr/>
          </p:nvSpPr>
          <p:spPr bwMode="auto">
            <a:xfrm flipV="1">
              <a:off x="385" y="3913"/>
              <a:ext cx="2376" cy="0"/>
            </a:xfrm>
            <a:prstGeom prst="line">
              <a:avLst/>
            </a:prstGeom>
            <a:noFill/>
            <a:ln w="76200">
              <a:solidFill>
                <a:srgbClr val="008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5393" name="Text Box 20"/>
            <p:cNvSpPr txBox="1">
              <a:spLocks noChangeArrowheads="1"/>
            </p:cNvSpPr>
            <p:nvPr/>
          </p:nvSpPr>
          <p:spPr bwMode="auto">
            <a:xfrm>
              <a:off x="514" y="3658"/>
              <a:ext cx="14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sz="1800" b="1">
                  <a:solidFill>
                    <a:srgbClr val="006600"/>
                  </a:solidFill>
                </a:rPr>
                <a:t>Pre-incident</a:t>
              </a:r>
              <a:endParaRPr lang="en-GB" sz="1800" b="1">
                <a:solidFill>
                  <a:srgbClr val="006600"/>
                </a:solidFill>
              </a:endParaRPr>
            </a:p>
          </p:txBody>
        </p:sp>
      </p:grpSp>
      <p:sp>
        <p:nvSpPr>
          <p:cNvPr id="121877" name="Oval 21"/>
          <p:cNvSpPr>
            <a:spLocks noChangeArrowheads="1"/>
          </p:cNvSpPr>
          <p:nvPr/>
        </p:nvSpPr>
        <p:spPr bwMode="auto">
          <a:xfrm>
            <a:off x="817563" y="3910013"/>
            <a:ext cx="1296987" cy="1296987"/>
          </a:xfrm>
          <a:prstGeom prst="ellipse">
            <a:avLst/>
          </a:prstGeom>
          <a:gradFill rotWithShape="1">
            <a:gsLst>
              <a:gs pos="0">
                <a:srgbClr val="CCFFFF"/>
              </a:gs>
              <a:gs pos="100000">
                <a:srgbClr val="94B9B9"/>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algn="ctr" eaLnBrk="1" hangingPunct="1"/>
            <a:r>
              <a:rPr lang="en-US" sz="1400" b="1"/>
              <a:t>Preparedness</a:t>
            </a:r>
            <a:endParaRPr lang="en-GB" sz="1400" b="1"/>
          </a:p>
        </p:txBody>
      </p:sp>
      <p:sp>
        <p:nvSpPr>
          <p:cNvPr id="121878" name="Oval 22"/>
          <p:cNvSpPr>
            <a:spLocks noChangeArrowheads="1"/>
          </p:cNvSpPr>
          <p:nvPr/>
        </p:nvSpPr>
        <p:spPr bwMode="auto">
          <a:xfrm>
            <a:off x="2317750" y="4445000"/>
            <a:ext cx="1296988" cy="1296988"/>
          </a:xfrm>
          <a:prstGeom prst="ellipse">
            <a:avLst/>
          </a:prstGeom>
          <a:gradFill rotWithShape="1">
            <a:gsLst>
              <a:gs pos="0">
                <a:srgbClr val="FFFF99"/>
              </a:gs>
              <a:gs pos="100000">
                <a:srgbClr val="B9B96F"/>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algn="ctr" eaLnBrk="1" hangingPunct="1"/>
            <a:r>
              <a:rPr lang="en-US" sz="1400" b="1"/>
              <a:t>Prevention</a:t>
            </a:r>
            <a:endParaRPr lang="en-GB" sz="1400" b="1"/>
          </a:p>
        </p:txBody>
      </p:sp>
      <p:grpSp>
        <p:nvGrpSpPr>
          <p:cNvPr id="121892" name="Group 36"/>
          <p:cNvGrpSpPr>
            <a:grpSpLocks/>
          </p:cNvGrpSpPr>
          <p:nvPr/>
        </p:nvGrpSpPr>
        <p:grpSpPr bwMode="auto">
          <a:xfrm>
            <a:off x="4500563" y="4757738"/>
            <a:ext cx="3678237" cy="922337"/>
            <a:chOff x="2835" y="2997"/>
            <a:chExt cx="2317" cy="581"/>
          </a:xfrm>
        </p:grpSpPr>
        <p:sp>
          <p:nvSpPr>
            <p:cNvPr id="15390" name="AutoShape 35"/>
            <p:cNvSpPr>
              <a:spLocks noChangeArrowheads="1"/>
            </p:cNvSpPr>
            <p:nvPr/>
          </p:nvSpPr>
          <p:spPr bwMode="auto">
            <a:xfrm>
              <a:off x="2835" y="2997"/>
              <a:ext cx="1351" cy="581"/>
            </a:xfrm>
            <a:prstGeom prst="rightArrow">
              <a:avLst>
                <a:gd name="adj1" fmla="val 50000"/>
                <a:gd name="adj2" fmla="val 58133"/>
              </a:avLst>
            </a:prstGeom>
            <a:solidFill>
              <a:srgbClr val="FFFF99"/>
            </a:solidFill>
            <a:ln w="19050" algn="ctr">
              <a:solidFill>
                <a:schemeClr val="tx1"/>
              </a:solidFill>
              <a:miter lim="800000"/>
              <a:headEnd/>
              <a:tailEnd/>
            </a:ln>
          </p:spPr>
          <p:txBody>
            <a:bodyPr anchor="ctr"/>
            <a:lstStyle>
              <a:lvl1pPr marL="342900" indent="-3429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lnSpc>
                  <a:spcPct val="80000"/>
                </a:lnSpc>
                <a:spcBef>
                  <a:spcPct val="20000"/>
                </a:spcBef>
                <a:buClr>
                  <a:srgbClr val="336699"/>
                </a:buClr>
                <a:buSzPct val="75000"/>
                <a:buFont typeface="Wingdings" panose="05000000000000000000" pitchFamily="2" charset="2"/>
                <a:buNone/>
              </a:pPr>
              <a:r>
                <a:rPr lang="en-US" sz="1800" b="1">
                  <a:solidFill>
                    <a:schemeClr val="tx2"/>
                  </a:solidFill>
                  <a:latin typeface="Arial Narrow" panose="020B0606020202030204" pitchFamily="34" charset="0"/>
                </a:rPr>
                <a:t>Emergency Response</a:t>
              </a:r>
            </a:p>
          </p:txBody>
        </p:sp>
        <p:sp>
          <p:nvSpPr>
            <p:cNvPr id="15391" name="Text Box 31"/>
            <p:cNvSpPr txBox="1">
              <a:spLocks noChangeArrowheads="1"/>
            </p:cNvSpPr>
            <p:nvPr/>
          </p:nvSpPr>
          <p:spPr bwMode="auto">
            <a:xfrm>
              <a:off x="4160" y="3192"/>
              <a:ext cx="992"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b="1" i="1">
                  <a:solidFill>
                    <a:schemeClr val="accent2"/>
                  </a:solidFill>
                </a:rPr>
                <a:t>Initial response</a:t>
              </a:r>
              <a:endParaRPr lang="en-GB" b="1" i="1">
                <a:solidFill>
                  <a:schemeClr val="accent2"/>
                </a:solidFill>
              </a:endParaRPr>
            </a:p>
          </p:txBody>
        </p:sp>
      </p:grpSp>
      <p:grpSp>
        <p:nvGrpSpPr>
          <p:cNvPr id="121893" name="Group 37"/>
          <p:cNvGrpSpPr>
            <a:grpSpLocks/>
          </p:cNvGrpSpPr>
          <p:nvPr/>
        </p:nvGrpSpPr>
        <p:grpSpPr bwMode="auto">
          <a:xfrm>
            <a:off x="5251450" y="4010025"/>
            <a:ext cx="3703638" cy="896938"/>
            <a:chOff x="3308" y="2526"/>
            <a:chExt cx="2333" cy="565"/>
          </a:xfrm>
        </p:grpSpPr>
        <p:sp>
          <p:nvSpPr>
            <p:cNvPr id="15388" name="AutoShape 35"/>
            <p:cNvSpPr>
              <a:spLocks noChangeArrowheads="1"/>
            </p:cNvSpPr>
            <p:nvPr/>
          </p:nvSpPr>
          <p:spPr bwMode="auto">
            <a:xfrm>
              <a:off x="3308" y="2526"/>
              <a:ext cx="1351" cy="565"/>
            </a:xfrm>
            <a:prstGeom prst="rightArrow">
              <a:avLst>
                <a:gd name="adj1" fmla="val 50000"/>
                <a:gd name="adj2" fmla="val 59779"/>
              </a:avLst>
            </a:prstGeom>
            <a:solidFill>
              <a:srgbClr val="CCFFCC"/>
            </a:solidFill>
            <a:ln w="19050" algn="ctr">
              <a:solidFill>
                <a:schemeClr val="tx1"/>
              </a:solidFill>
              <a:miter lim="800000"/>
              <a:headEnd/>
              <a:tailEnd/>
            </a:ln>
          </p:spPr>
          <p:txBody>
            <a:bodyPr anchor="ctr"/>
            <a:lstStyle>
              <a:lvl1pPr marL="342900" indent="-3429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lnSpc>
                  <a:spcPct val="80000"/>
                </a:lnSpc>
                <a:spcBef>
                  <a:spcPct val="20000"/>
                </a:spcBef>
                <a:buClr>
                  <a:srgbClr val="336699"/>
                </a:buClr>
                <a:buSzPct val="75000"/>
                <a:buFont typeface="Wingdings" panose="05000000000000000000" pitchFamily="2" charset="2"/>
                <a:buNone/>
              </a:pPr>
              <a:r>
                <a:rPr lang="en-US" sz="1800" b="1">
                  <a:solidFill>
                    <a:schemeClr val="tx2"/>
                  </a:solidFill>
                  <a:latin typeface="Arial Narrow" panose="020B0606020202030204" pitchFamily="34" charset="0"/>
                </a:rPr>
                <a:t>Continuity Response</a:t>
              </a:r>
            </a:p>
          </p:txBody>
        </p:sp>
        <p:sp>
          <p:nvSpPr>
            <p:cNvPr id="15389" name="Text Box 32"/>
            <p:cNvSpPr txBox="1">
              <a:spLocks noChangeArrowheads="1"/>
            </p:cNvSpPr>
            <p:nvPr/>
          </p:nvSpPr>
          <p:spPr bwMode="auto">
            <a:xfrm>
              <a:off x="4649" y="2633"/>
              <a:ext cx="992"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b="1" i="1">
                  <a:solidFill>
                    <a:schemeClr val="accent2"/>
                  </a:solidFill>
                </a:rPr>
                <a:t>Meet Critical Operational Objectives</a:t>
              </a:r>
              <a:endParaRPr lang="en-GB" b="1" i="1">
                <a:solidFill>
                  <a:schemeClr val="accent2"/>
                </a:solidFill>
              </a:endParaRPr>
            </a:p>
          </p:txBody>
        </p:sp>
      </p:grpSp>
      <p:grpSp>
        <p:nvGrpSpPr>
          <p:cNvPr id="121894" name="Group 38"/>
          <p:cNvGrpSpPr>
            <a:grpSpLocks/>
          </p:cNvGrpSpPr>
          <p:nvPr/>
        </p:nvGrpSpPr>
        <p:grpSpPr bwMode="auto">
          <a:xfrm>
            <a:off x="6167438" y="2784475"/>
            <a:ext cx="3309937" cy="1374775"/>
            <a:chOff x="3885" y="1754"/>
            <a:chExt cx="2085" cy="866"/>
          </a:xfrm>
        </p:grpSpPr>
        <p:sp>
          <p:nvSpPr>
            <p:cNvPr id="15386" name="AutoShape 35"/>
            <p:cNvSpPr>
              <a:spLocks noChangeArrowheads="1"/>
            </p:cNvSpPr>
            <p:nvPr/>
          </p:nvSpPr>
          <p:spPr bwMode="auto">
            <a:xfrm>
              <a:off x="3885" y="2055"/>
              <a:ext cx="1351" cy="565"/>
            </a:xfrm>
            <a:prstGeom prst="rightArrow">
              <a:avLst>
                <a:gd name="adj1" fmla="val 50000"/>
                <a:gd name="adj2" fmla="val 59779"/>
              </a:avLst>
            </a:prstGeom>
            <a:solidFill>
              <a:srgbClr val="99FF66"/>
            </a:solidFill>
            <a:ln w="19050" algn="ctr">
              <a:solidFill>
                <a:schemeClr val="tx1"/>
              </a:solidFill>
              <a:miter lim="800000"/>
              <a:headEnd/>
              <a:tailEnd/>
            </a:ln>
          </p:spPr>
          <p:txBody>
            <a:bodyPr anchor="ctr"/>
            <a:lstStyle>
              <a:lvl1pPr marL="342900" indent="-3429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tabLst>
                  <a:tab pos="1441450" algn="l"/>
                </a:tabLs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lnSpc>
                  <a:spcPct val="80000"/>
                </a:lnSpc>
                <a:spcBef>
                  <a:spcPct val="20000"/>
                </a:spcBef>
                <a:buClr>
                  <a:srgbClr val="336699"/>
                </a:buClr>
                <a:buSzPct val="75000"/>
                <a:buFont typeface="Wingdings" panose="05000000000000000000" pitchFamily="2" charset="2"/>
                <a:buNone/>
              </a:pPr>
              <a:r>
                <a:rPr lang="en-US" sz="1800" b="1">
                  <a:solidFill>
                    <a:schemeClr val="tx2"/>
                  </a:solidFill>
                  <a:latin typeface="Arial Narrow" panose="020B0606020202030204" pitchFamily="34" charset="0"/>
                </a:rPr>
                <a:t>Recovery Response</a:t>
              </a:r>
            </a:p>
          </p:txBody>
        </p:sp>
        <p:sp>
          <p:nvSpPr>
            <p:cNvPr id="15387" name="Text Box 33"/>
            <p:cNvSpPr txBox="1">
              <a:spLocks noChangeArrowheads="1"/>
            </p:cNvSpPr>
            <p:nvPr/>
          </p:nvSpPr>
          <p:spPr bwMode="auto">
            <a:xfrm>
              <a:off x="4978" y="1754"/>
              <a:ext cx="992"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b="1" i="1">
                  <a:solidFill>
                    <a:schemeClr val="accent2"/>
                  </a:solidFill>
                </a:rPr>
                <a:t>Meet Ongoing Operational Requirements</a:t>
              </a:r>
              <a:endParaRPr lang="en-GB" b="1" i="1">
                <a:solidFill>
                  <a:schemeClr val="accent2"/>
                </a:solidFill>
              </a:endParaRPr>
            </a:p>
          </p:txBody>
        </p:sp>
      </p:grpSp>
      <p:grpSp>
        <p:nvGrpSpPr>
          <p:cNvPr id="121885" name="Group 29"/>
          <p:cNvGrpSpPr>
            <a:grpSpLocks/>
          </p:cNvGrpSpPr>
          <p:nvPr/>
        </p:nvGrpSpPr>
        <p:grpSpPr bwMode="auto">
          <a:xfrm>
            <a:off x="4406900" y="5830888"/>
            <a:ext cx="4673600" cy="673100"/>
            <a:chOff x="2776" y="3673"/>
            <a:chExt cx="2944" cy="424"/>
          </a:xfrm>
        </p:grpSpPr>
        <p:grpSp>
          <p:nvGrpSpPr>
            <p:cNvPr id="15379" name="Group 28"/>
            <p:cNvGrpSpPr>
              <a:grpSpLocks/>
            </p:cNvGrpSpPr>
            <p:nvPr/>
          </p:nvGrpSpPr>
          <p:grpSpPr bwMode="auto">
            <a:xfrm>
              <a:off x="2776" y="3832"/>
              <a:ext cx="401" cy="265"/>
              <a:chOff x="2776" y="3832"/>
              <a:chExt cx="401" cy="265"/>
            </a:xfrm>
          </p:grpSpPr>
          <p:sp>
            <p:nvSpPr>
              <p:cNvPr id="15384" name="Line 14"/>
              <p:cNvSpPr>
                <a:spLocks noChangeShapeType="1"/>
              </p:cNvSpPr>
              <p:nvPr/>
            </p:nvSpPr>
            <p:spPr bwMode="auto">
              <a:xfrm>
                <a:off x="2776" y="3832"/>
                <a:ext cx="0" cy="160"/>
              </a:xfrm>
              <a:prstGeom prst="line">
                <a:avLst/>
              </a:prstGeom>
              <a:noFill/>
              <a:ln w="762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5385" name="Text Box 16"/>
              <p:cNvSpPr txBox="1">
                <a:spLocks noChangeArrowheads="1"/>
              </p:cNvSpPr>
              <p:nvPr/>
            </p:nvSpPr>
            <p:spPr bwMode="auto">
              <a:xfrm>
                <a:off x="2801" y="3905"/>
                <a:ext cx="37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sz="1400" b="1">
                    <a:solidFill>
                      <a:srgbClr val="FF0000"/>
                    </a:solidFill>
                  </a:rPr>
                  <a:t>t = 0</a:t>
                </a:r>
                <a:endParaRPr lang="en-GB" sz="1400" b="1">
                  <a:solidFill>
                    <a:srgbClr val="FF0000"/>
                  </a:solidFill>
                </a:endParaRPr>
              </a:p>
            </p:txBody>
          </p:sp>
        </p:grpSp>
        <p:grpSp>
          <p:nvGrpSpPr>
            <p:cNvPr id="15380" name="Group 27"/>
            <p:cNvGrpSpPr>
              <a:grpSpLocks/>
            </p:cNvGrpSpPr>
            <p:nvPr/>
          </p:nvGrpSpPr>
          <p:grpSpPr bwMode="auto">
            <a:xfrm>
              <a:off x="2800" y="3673"/>
              <a:ext cx="2920" cy="343"/>
              <a:chOff x="2800" y="3673"/>
              <a:chExt cx="2920" cy="343"/>
            </a:xfrm>
          </p:grpSpPr>
          <p:sp>
            <p:nvSpPr>
              <p:cNvPr id="15381" name="Line 13"/>
              <p:cNvSpPr>
                <a:spLocks noChangeShapeType="1"/>
              </p:cNvSpPr>
              <p:nvPr/>
            </p:nvSpPr>
            <p:spPr bwMode="auto">
              <a:xfrm flipV="1">
                <a:off x="2800" y="3920"/>
                <a:ext cx="2400" cy="0"/>
              </a:xfrm>
              <a:prstGeom prst="line">
                <a:avLst/>
              </a:prstGeom>
              <a:noFill/>
              <a:ln w="76200">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5382" name="Text Box 15"/>
              <p:cNvSpPr txBox="1">
                <a:spLocks noChangeArrowheads="1"/>
              </p:cNvSpPr>
              <p:nvPr/>
            </p:nvSpPr>
            <p:spPr bwMode="auto">
              <a:xfrm>
                <a:off x="5152" y="3824"/>
                <a:ext cx="568"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sz="1400" b="1">
                    <a:solidFill>
                      <a:schemeClr val="tx1"/>
                    </a:solidFill>
                  </a:rPr>
                  <a:t>Time</a:t>
                </a:r>
                <a:endParaRPr lang="en-GB" sz="1400" b="1">
                  <a:solidFill>
                    <a:schemeClr val="tx1"/>
                  </a:solidFill>
                </a:endParaRPr>
              </a:p>
            </p:txBody>
          </p:sp>
          <p:sp>
            <p:nvSpPr>
              <p:cNvPr id="15383" name="Text Box 19"/>
              <p:cNvSpPr txBox="1">
                <a:spLocks noChangeArrowheads="1"/>
              </p:cNvSpPr>
              <p:nvPr/>
            </p:nvSpPr>
            <p:spPr bwMode="auto">
              <a:xfrm>
                <a:off x="3737" y="3673"/>
                <a:ext cx="10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sz="1800" b="1">
                    <a:solidFill>
                      <a:srgbClr val="FF0000"/>
                    </a:solidFill>
                  </a:rPr>
                  <a:t>Post-incident</a:t>
                </a:r>
                <a:endParaRPr lang="en-GB" sz="1800" b="1">
                  <a:solidFill>
                    <a:srgbClr val="FF0000"/>
                  </a:solidFill>
                </a:endParaRPr>
              </a:p>
            </p:txBody>
          </p:sp>
        </p:grpSp>
      </p:grpSp>
      <p:grpSp>
        <p:nvGrpSpPr>
          <p:cNvPr id="121895" name="Group 39"/>
          <p:cNvGrpSpPr>
            <a:grpSpLocks/>
          </p:cNvGrpSpPr>
          <p:nvPr/>
        </p:nvGrpSpPr>
        <p:grpSpPr bwMode="auto">
          <a:xfrm>
            <a:off x="3570288" y="390525"/>
            <a:ext cx="2133600" cy="6367463"/>
            <a:chOff x="2249" y="246"/>
            <a:chExt cx="1344" cy="4011"/>
          </a:xfrm>
        </p:grpSpPr>
        <p:sp>
          <p:nvSpPr>
            <p:cNvPr id="15376" name="Line 30"/>
            <p:cNvSpPr>
              <a:spLocks noChangeShapeType="1"/>
            </p:cNvSpPr>
            <p:nvPr/>
          </p:nvSpPr>
          <p:spPr bwMode="auto">
            <a:xfrm>
              <a:off x="2776" y="984"/>
              <a:ext cx="0" cy="2816"/>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pic>
          <p:nvPicPr>
            <p:cNvPr id="15377" name="Picture 12" descr="cloud_ligh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 y="246"/>
              <a:ext cx="756"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8" name="Text Box 34"/>
            <p:cNvSpPr txBox="1">
              <a:spLocks noChangeArrowheads="1"/>
            </p:cNvSpPr>
            <p:nvPr/>
          </p:nvSpPr>
          <p:spPr bwMode="auto">
            <a:xfrm>
              <a:off x="2249" y="4065"/>
              <a:ext cx="134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1pPr>
              <a:lvl2pPr marL="742950" indent="-28575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2pPr>
              <a:lvl3pPr marL="11430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3pPr>
              <a:lvl4pPr marL="16002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4pPr>
              <a:lvl5pPr marL="2057400" indent="-228600" eaLnBrk="0" hangingPunct="0">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5pPr>
              <a:lvl6pPr marL="25146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6pPr>
              <a:lvl7pPr marL="29718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7pPr>
              <a:lvl8pPr marL="34290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8pPr>
              <a:lvl9pPr marL="3886200" indent="-228600" eaLnBrk="0" fontAlgn="base" hangingPunct="0">
                <a:spcBef>
                  <a:spcPct val="0"/>
                </a:spcBef>
                <a:spcAft>
                  <a:spcPct val="0"/>
                </a:spcAft>
                <a:defRPr sz="1200">
                  <a:solidFill>
                    <a:srgbClr val="000000"/>
                  </a:solidFill>
                  <a:latin typeface="Arial" panose="020B0604020202020204" pitchFamily="34" charset="0"/>
                  <a:ea typeface="ヒラギノ角ゴ ProN W3"/>
                  <a:cs typeface="ヒラギノ角ゴ ProN W3"/>
                  <a:sym typeface="Arial" panose="020B0604020202020204" pitchFamily="34" charset="0"/>
                </a:defRPr>
              </a:lvl9pPr>
            </a:lstStyle>
            <a:p>
              <a:pPr eaLnBrk="1" hangingPunct="1">
                <a:spcBef>
                  <a:spcPct val="50000"/>
                </a:spcBef>
              </a:pPr>
              <a:r>
                <a:rPr lang="en-US" sz="1400" b="1">
                  <a:solidFill>
                    <a:srgbClr val="FF0000"/>
                  </a:solidFill>
                </a:rPr>
                <a:t>Disruptive Incident</a:t>
              </a:r>
              <a:endParaRPr lang="en-GB" sz="1400" b="1">
                <a:solidFill>
                  <a:srgbClr val="FF0000"/>
                </a:solidFill>
              </a:endParaRPr>
            </a:p>
          </p:txBody>
        </p:sp>
      </p:grpSp>
    </p:spTree>
    <p:extLst>
      <p:ext uri="{BB962C8B-B14F-4D97-AF65-F5344CB8AC3E}">
        <p14:creationId xmlns:p14="http://schemas.microsoft.com/office/powerpoint/2010/main" val="286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1882"/>
                                        </p:tgtEl>
                                        <p:attrNameLst>
                                          <p:attrName>style.visibility</p:attrName>
                                        </p:attrNameLst>
                                      </p:cBhvr>
                                      <p:to>
                                        <p:strVal val="visible"/>
                                      </p:to>
                                    </p:set>
                                    <p:animEffect transition="in" filter="fade">
                                      <p:cBhvr>
                                        <p:cTn id="7" dur="2000"/>
                                        <p:tgtEl>
                                          <p:spTgt spid="121882"/>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21877"/>
                                        </p:tgtEl>
                                        <p:attrNameLst>
                                          <p:attrName>style.visibility</p:attrName>
                                        </p:attrNameLst>
                                      </p:cBhvr>
                                      <p:to>
                                        <p:strVal val="visible"/>
                                      </p:to>
                                    </p:set>
                                    <p:animEffect transition="in" filter="fade">
                                      <p:cBhvr>
                                        <p:cTn id="11" dur="2000"/>
                                        <p:tgtEl>
                                          <p:spTgt spid="121877"/>
                                        </p:tgtEl>
                                      </p:cBhvr>
                                    </p:animEffect>
                                  </p:childTnLst>
                                </p:cTn>
                              </p:par>
                            </p:childTnLst>
                          </p:cTn>
                        </p:par>
                        <p:par>
                          <p:cTn id="12" fill="hold" nodeType="afterGroup">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21878"/>
                                        </p:tgtEl>
                                        <p:attrNameLst>
                                          <p:attrName>style.visibility</p:attrName>
                                        </p:attrNameLst>
                                      </p:cBhvr>
                                      <p:to>
                                        <p:strVal val="visible"/>
                                      </p:to>
                                    </p:set>
                                    <p:animEffect transition="in" filter="fade">
                                      <p:cBhvr>
                                        <p:cTn id="15" dur="2000"/>
                                        <p:tgtEl>
                                          <p:spTgt spid="121878"/>
                                        </p:tgtEl>
                                      </p:cBhvr>
                                    </p:animEffect>
                                  </p:childTnLst>
                                </p:cTn>
                              </p:par>
                            </p:childTnLst>
                          </p:cTn>
                        </p:par>
                        <p:par>
                          <p:cTn id="16" fill="hold" nodeType="afterGroup">
                            <p:stCondLst>
                              <p:cond delay="6000"/>
                            </p:stCondLst>
                            <p:childTnLst>
                              <p:par>
                                <p:cTn id="17" presetID="10" presetClass="entr" presetSubtype="0" fill="hold" nodeType="afterEffect">
                                  <p:stCondLst>
                                    <p:cond delay="0"/>
                                  </p:stCondLst>
                                  <p:childTnLst>
                                    <p:set>
                                      <p:cBhvr>
                                        <p:cTn id="18" dur="1" fill="hold">
                                          <p:stCondLst>
                                            <p:cond delay="0"/>
                                          </p:stCondLst>
                                        </p:cTn>
                                        <p:tgtEl>
                                          <p:spTgt spid="121895"/>
                                        </p:tgtEl>
                                        <p:attrNameLst>
                                          <p:attrName>style.visibility</p:attrName>
                                        </p:attrNameLst>
                                      </p:cBhvr>
                                      <p:to>
                                        <p:strVal val="visible"/>
                                      </p:to>
                                    </p:set>
                                    <p:animEffect transition="in" filter="fade">
                                      <p:cBhvr>
                                        <p:cTn id="19" dur="2000"/>
                                        <p:tgtEl>
                                          <p:spTgt spid="121895"/>
                                        </p:tgtEl>
                                      </p:cBhvr>
                                    </p:animEffect>
                                  </p:childTnLst>
                                </p:cTn>
                              </p:par>
                            </p:childTnLst>
                          </p:cTn>
                        </p:par>
                        <p:par>
                          <p:cTn id="20" fill="hold" nodeType="afterGroup">
                            <p:stCondLst>
                              <p:cond delay="8000"/>
                            </p:stCondLst>
                            <p:childTnLst>
                              <p:par>
                                <p:cTn id="21" presetID="10" presetClass="entr" presetSubtype="0" fill="hold" nodeType="afterEffect">
                                  <p:stCondLst>
                                    <p:cond delay="0"/>
                                  </p:stCondLst>
                                  <p:childTnLst>
                                    <p:set>
                                      <p:cBhvr>
                                        <p:cTn id="22" dur="1" fill="hold">
                                          <p:stCondLst>
                                            <p:cond delay="0"/>
                                          </p:stCondLst>
                                        </p:cTn>
                                        <p:tgtEl>
                                          <p:spTgt spid="121885"/>
                                        </p:tgtEl>
                                        <p:attrNameLst>
                                          <p:attrName>style.visibility</p:attrName>
                                        </p:attrNameLst>
                                      </p:cBhvr>
                                      <p:to>
                                        <p:strVal val="visible"/>
                                      </p:to>
                                    </p:set>
                                    <p:animEffect transition="in" filter="fade">
                                      <p:cBhvr>
                                        <p:cTn id="23" dur="2000"/>
                                        <p:tgtEl>
                                          <p:spTgt spid="12188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21892"/>
                                        </p:tgtEl>
                                        <p:attrNameLst>
                                          <p:attrName>style.visibility</p:attrName>
                                        </p:attrNameLst>
                                      </p:cBhvr>
                                      <p:to>
                                        <p:strVal val="visible"/>
                                      </p:to>
                                    </p:set>
                                    <p:animEffect transition="in" filter="fade">
                                      <p:cBhvr>
                                        <p:cTn id="28" dur="2000"/>
                                        <p:tgtEl>
                                          <p:spTgt spid="121892"/>
                                        </p:tgtEl>
                                      </p:cBhvr>
                                    </p:animEffect>
                                  </p:childTnLst>
                                </p:cTn>
                              </p:par>
                            </p:childTnLst>
                          </p:cTn>
                        </p:par>
                        <p:par>
                          <p:cTn id="29" fill="hold" nodeType="afterGroup">
                            <p:stCondLst>
                              <p:cond delay="2000"/>
                            </p:stCondLst>
                            <p:childTnLst>
                              <p:par>
                                <p:cTn id="30" presetID="10" presetClass="entr" presetSubtype="0" fill="hold" nodeType="afterEffect">
                                  <p:stCondLst>
                                    <p:cond delay="0"/>
                                  </p:stCondLst>
                                  <p:childTnLst>
                                    <p:set>
                                      <p:cBhvr>
                                        <p:cTn id="31" dur="1" fill="hold">
                                          <p:stCondLst>
                                            <p:cond delay="0"/>
                                          </p:stCondLst>
                                        </p:cTn>
                                        <p:tgtEl>
                                          <p:spTgt spid="121893"/>
                                        </p:tgtEl>
                                        <p:attrNameLst>
                                          <p:attrName>style.visibility</p:attrName>
                                        </p:attrNameLst>
                                      </p:cBhvr>
                                      <p:to>
                                        <p:strVal val="visible"/>
                                      </p:to>
                                    </p:set>
                                    <p:animEffect transition="in" filter="fade">
                                      <p:cBhvr>
                                        <p:cTn id="32" dur="2000"/>
                                        <p:tgtEl>
                                          <p:spTgt spid="121893"/>
                                        </p:tgtEl>
                                      </p:cBhvr>
                                    </p:animEffect>
                                  </p:childTnLst>
                                </p:cTn>
                              </p:par>
                            </p:childTnLst>
                          </p:cTn>
                        </p:par>
                        <p:par>
                          <p:cTn id="33" fill="hold" nodeType="afterGroup">
                            <p:stCondLst>
                              <p:cond delay="4000"/>
                            </p:stCondLst>
                            <p:childTnLst>
                              <p:par>
                                <p:cTn id="34" presetID="10" presetClass="entr" presetSubtype="0" fill="hold" nodeType="afterEffect">
                                  <p:stCondLst>
                                    <p:cond delay="0"/>
                                  </p:stCondLst>
                                  <p:childTnLst>
                                    <p:set>
                                      <p:cBhvr>
                                        <p:cTn id="35" dur="1" fill="hold">
                                          <p:stCondLst>
                                            <p:cond delay="0"/>
                                          </p:stCondLst>
                                        </p:cTn>
                                        <p:tgtEl>
                                          <p:spTgt spid="121894"/>
                                        </p:tgtEl>
                                        <p:attrNameLst>
                                          <p:attrName>style.visibility</p:attrName>
                                        </p:attrNameLst>
                                      </p:cBhvr>
                                      <p:to>
                                        <p:strVal val="visible"/>
                                      </p:to>
                                    </p:set>
                                    <p:animEffect transition="in" filter="fade">
                                      <p:cBhvr>
                                        <p:cTn id="36" dur="2000"/>
                                        <p:tgtEl>
                                          <p:spTgt spid="121894"/>
                                        </p:tgtEl>
                                      </p:cBhvr>
                                    </p:animEffect>
                                  </p:childTnLst>
                                </p:cTn>
                              </p:par>
                            </p:childTnLst>
                          </p:cTn>
                        </p:par>
                        <p:par>
                          <p:cTn id="37" fill="hold" nodeType="afterGroup">
                            <p:stCondLst>
                              <p:cond delay="6000"/>
                            </p:stCondLst>
                            <p:childTnLst>
                              <p:par>
                                <p:cTn id="38" presetID="10" presetClass="entr" presetSubtype="0" fill="hold" nodeType="afterEffect">
                                  <p:stCondLst>
                                    <p:cond delay="0"/>
                                  </p:stCondLst>
                                  <p:childTnLst>
                                    <p:set>
                                      <p:cBhvr>
                                        <p:cTn id="39" dur="1" fill="hold">
                                          <p:stCondLst>
                                            <p:cond delay="0"/>
                                          </p:stCondLst>
                                        </p:cTn>
                                        <p:tgtEl>
                                          <p:spTgt spid="121866"/>
                                        </p:tgtEl>
                                        <p:attrNameLst>
                                          <p:attrName>style.visibility</p:attrName>
                                        </p:attrNameLst>
                                      </p:cBhvr>
                                      <p:to>
                                        <p:strVal val="visible"/>
                                      </p:to>
                                    </p:set>
                                    <p:animEffect transition="in" filter="fade">
                                      <p:cBhvr>
                                        <p:cTn id="40" dur="2000"/>
                                        <p:tgtEl>
                                          <p:spTgt spid="121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77" grpId="0" animBg="1"/>
      <p:bldP spid="12187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p:cNvSpPr>
            <a:spLocks noGrp="1"/>
          </p:cNvSpPr>
          <p:nvPr>
            <p:ph type="title"/>
          </p:nvPr>
        </p:nvSpPr>
        <p:spPr>
          <a:xfrm>
            <a:off x="685800" y="288681"/>
            <a:ext cx="7772400" cy="703385"/>
          </a:xfrm>
        </p:spPr>
        <p:txBody>
          <a:bodyPr/>
          <a:lstStyle/>
          <a:p>
            <a:pPr algn="l"/>
            <a:r>
              <a:rPr lang="de-DE" dirty="0" smtClean="0"/>
              <a:t>Services &amp; Security</a:t>
            </a:r>
          </a:p>
        </p:txBody>
      </p:sp>
      <p:sp>
        <p:nvSpPr>
          <p:cNvPr id="41989" name="Datumsplatzhalter 2"/>
          <p:cNvSpPr txBox="1">
            <a:spLocks/>
          </p:cNvSpPr>
          <p:nvPr/>
        </p:nvSpPr>
        <p:spPr bwMode="auto">
          <a:xfrm>
            <a:off x="685800" y="5920947"/>
            <a:ext cx="2057400" cy="422031"/>
          </a:xfrm>
          <a:prstGeom prst="rect">
            <a:avLst/>
          </a:prstGeom>
          <a:noFill/>
          <a:ln w="9525">
            <a:noFill/>
            <a:miter lim="800000"/>
            <a:headEnd/>
            <a:tailEnd/>
          </a:ln>
        </p:spPr>
        <p:txBody>
          <a:bodyPr/>
          <a:lstStyle/>
          <a:p>
            <a:r>
              <a:rPr lang="de-DE" sz="646"/>
              <a:t>DFS Deutsche Flugsicherung GmbH</a:t>
            </a:r>
          </a:p>
          <a:p>
            <a:r>
              <a:rPr lang="de-DE" sz="646"/>
              <a:t>VY, Unternehmenssicherheitsmanagement-</a:t>
            </a:r>
            <a:fld id="{722769EF-6839-4EC9-8E5C-DE8C14347AD3}" type="slidenum">
              <a:rPr lang="de-DE" sz="646"/>
              <a:pPr/>
              <a:t>25</a:t>
            </a:fld>
            <a:endParaRPr lang="de-DE" sz="646"/>
          </a:p>
        </p:txBody>
      </p:sp>
      <p:grpSp>
        <p:nvGrpSpPr>
          <p:cNvPr id="41990" name="Group 2"/>
          <p:cNvGrpSpPr>
            <a:grpSpLocks/>
          </p:cNvGrpSpPr>
          <p:nvPr/>
        </p:nvGrpSpPr>
        <p:grpSpPr bwMode="auto">
          <a:xfrm>
            <a:off x="468923" y="1790028"/>
            <a:ext cx="1223597" cy="4319954"/>
            <a:chOff x="295" y="1117"/>
            <a:chExt cx="771" cy="2948"/>
          </a:xfrm>
        </p:grpSpPr>
        <p:sp>
          <p:nvSpPr>
            <p:cNvPr id="42035" name="Rectangle 3"/>
            <p:cNvSpPr>
              <a:spLocks noChangeArrowheads="1"/>
            </p:cNvSpPr>
            <p:nvPr/>
          </p:nvSpPr>
          <p:spPr bwMode="auto">
            <a:xfrm>
              <a:off x="295" y="1117"/>
              <a:ext cx="771" cy="2948"/>
            </a:xfrm>
            <a:prstGeom prst="rect">
              <a:avLst/>
            </a:prstGeom>
            <a:solidFill>
              <a:srgbClr val="C0C0C0"/>
            </a:solidFill>
            <a:ln w="9525">
              <a:solidFill>
                <a:schemeClr val="tx1"/>
              </a:solidFill>
              <a:miter lim="800000"/>
              <a:headEnd/>
              <a:tailEnd/>
            </a:ln>
          </p:spPr>
          <p:txBody>
            <a:bodyPr wrap="none" anchor="ctr"/>
            <a:lstStyle/>
            <a:p>
              <a:pPr algn="ctr"/>
              <a:endParaRPr lang="de-DE"/>
            </a:p>
          </p:txBody>
        </p:sp>
        <p:sp>
          <p:nvSpPr>
            <p:cNvPr id="42036" name="Text Box 4"/>
            <p:cNvSpPr txBox="1">
              <a:spLocks noChangeArrowheads="1"/>
            </p:cNvSpPr>
            <p:nvPr/>
          </p:nvSpPr>
          <p:spPr bwMode="auto">
            <a:xfrm rot="5400000">
              <a:off x="-553" y="2567"/>
              <a:ext cx="2041" cy="233"/>
            </a:xfrm>
            <a:prstGeom prst="rect">
              <a:avLst/>
            </a:prstGeom>
            <a:noFill/>
            <a:ln w="9525">
              <a:noFill/>
              <a:miter lim="800000"/>
              <a:headEnd/>
              <a:tailEnd/>
            </a:ln>
          </p:spPr>
          <p:txBody>
            <a:bodyPr>
              <a:spAutoFit/>
            </a:bodyPr>
            <a:lstStyle/>
            <a:p>
              <a:pPr>
                <a:spcBef>
                  <a:spcPct val="50000"/>
                </a:spcBef>
              </a:pPr>
              <a:r>
                <a:rPr lang="de-DE"/>
                <a:t>Risk Management</a:t>
              </a:r>
            </a:p>
          </p:txBody>
        </p:sp>
      </p:grpSp>
      <p:grpSp>
        <p:nvGrpSpPr>
          <p:cNvPr id="41991" name="Group 5"/>
          <p:cNvGrpSpPr>
            <a:grpSpLocks/>
          </p:cNvGrpSpPr>
          <p:nvPr/>
        </p:nvGrpSpPr>
        <p:grpSpPr bwMode="auto">
          <a:xfrm>
            <a:off x="899746" y="1921914"/>
            <a:ext cx="792774" cy="4174880"/>
            <a:chOff x="567" y="1207"/>
            <a:chExt cx="499" cy="2849"/>
          </a:xfrm>
        </p:grpSpPr>
        <p:sp>
          <p:nvSpPr>
            <p:cNvPr id="42033" name="Rectangle 6"/>
            <p:cNvSpPr>
              <a:spLocks noChangeArrowheads="1"/>
            </p:cNvSpPr>
            <p:nvPr/>
          </p:nvSpPr>
          <p:spPr bwMode="auto">
            <a:xfrm>
              <a:off x="567" y="1207"/>
              <a:ext cx="499" cy="2849"/>
            </a:xfrm>
            <a:prstGeom prst="rect">
              <a:avLst/>
            </a:prstGeom>
            <a:solidFill>
              <a:srgbClr val="3366FF"/>
            </a:solidFill>
            <a:ln w="9525">
              <a:solidFill>
                <a:schemeClr val="tx1"/>
              </a:solidFill>
              <a:miter lim="800000"/>
              <a:headEnd/>
              <a:tailEnd/>
            </a:ln>
          </p:spPr>
          <p:txBody>
            <a:bodyPr wrap="none" anchor="ctr"/>
            <a:lstStyle/>
            <a:p>
              <a:endParaRPr lang="de-DE"/>
            </a:p>
          </p:txBody>
        </p:sp>
        <p:sp>
          <p:nvSpPr>
            <p:cNvPr id="42034" name="Text Box 7"/>
            <p:cNvSpPr txBox="1">
              <a:spLocks noChangeArrowheads="1"/>
            </p:cNvSpPr>
            <p:nvPr/>
          </p:nvSpPr>
          <p:spPr bwMode="auto">
            <a:xfrm rot="5400000">
              <a:off x="-414" y="2452"/>
              <a:ext cx="2268" cy="232"/>
            </a:xfrm>
            <a:prstGeom prst="rect">
              <a:avLst/>
            </a:prstGeom>
            <a:noFill/>
            <a:ln w="9525">
              <a:noFill/>
              <a:miter lim="800000"/>
              <a:headEnd/>
              <a:tailEnd/>
            </a:ln>
          </p:spPr>
          <p:txBody>
            <a:bodyPr>
              <a:spAutoFit/>
            </a:bodyPr>
            <a:lstStyle/>
            <a:p>
              <a:pPr>
                <a:spcBef>
                  <a:spcPct val="50000"/>
                </a:spcBef>
              </a:pPr>
              <a:r>
                <a:rPr lang="de-DE"/>
                <a:t>Sicherheitsmanagement</a:t>
              </a:r>
            </a:p>
          </p:txBody>
        </p:sp>
      </p:grpSp>
      <p:sp>
        <p:nvSpPr>
          <p:cNvPr id="41992" name="Rectangle 9"/>
          <p:cNvSpPr>
            <a:spLocks noChangeArrowheads="1"/>
          </p:cNvSpPr>
          <p:nvPr/>
        </p:nvSpPr>
        <p:spPr bwMode="auto">
          <a:xfrm>
            <a:off x="1834662" y="1124744"/>
            <a:ext cx="1081454" cy="531934"/>
          </a:xfrm>
          <a:prstGeom prst="rect">
            <a:avLst/>
          </a:prstGeom>
          <a:solidFill>
            <a:srgbClr val="C0C0C0"/>
          </a:solidFill>
          <a:ln w="9525">
            <a:solidFill>
              <a:schemeClr val="tx1"/>
            </a:solidFill>
            <a:miter lim="800000"/>
            <a:headEnd/>
            <a:tailEnd/>
          </a:ln>
        </p:spPr>
        <p:txBody>
          <a:bodyPr wrap="none" anchor="ctr"/>
          <a:lstStyle/>
          <a:p>
            <a:pPr algn="ctr"/>
            <a:r>
              <a:rPr lang="de-DE" sz="1292" b="1"/>
              <a:t>Business</a:t>
            </a:r>
          </a:p>
          <a:p>
            <a:pPr algn="ctr"/>
            <a:r>
              <a:rPr lang="de-DE" sz="1292" b="1"/>
              <a:t>Objectives</a:t>
            </a:r>
          </a:p>
        </p:txBody>
      </p:sp>
      <p:sp>
        <p:nvSpPr>
          <p:cNvPr id="41993" name="Rectangle 10"/>
          <p:cNvSpPr>
            <a:spLocks noChangeArrowheads="1"/>
          </p:cNvSpPr>
          <p:nvPr/>
        </p:nvSpPr>
        <p:spPr bwMode="auto">
          <a:xfrm>
            <a:off x="1834662" y="1763651"/>
            <a:ext cx="1081454" cy="531934"/>
          </a:xfrm>
          <a:prstGeom prst="rect">
            <a:avLst/>
          </a:prstGeom>
          <a:solidFill>
            <a:srgbClr val="C0C0C0"/>
          </a:solidFill>
          <a:ln w="9525">
            <a:solidFill>
              <a:schemeClr val="tx1"/>
            </a:solidFill>
            <a:miter lim="800000"/>
            <a:headEnd/>
            <a:tailEnd/>
          </a:ln>
        </p:spPr>
        <p:txBody>
          <a:bodyPr wrap="none" anchor="ctr"/>
          <a:lstStyle/>
          <a:p>
            <a:pPr algn="ctr"/>
            <a:r>
              <a:rPr lang="de-DE" sz="1292" b="1"/>
              <a:t>Concepts</a:t>
            </a:r>
          </a:p>
        </p:txBody>
      </p:sp>
      <p:sp>
        <p:nvSpPr>
          <p:cNvPr id="41994" name="Rectangle 11"/>
          <p:cNvSpPr>
            <a:spLocks noChangeArrowheads="1"/>
          </p:cNvSpPr>
          <p:nvPr/>
        </p:nvSpPr>
        <p:spPr bwMode="auto">
          <a:xfrm>
            <a:off x="1834662" y="2387905"/>
            <a:ext cx="1081454" cy="531934"/>
          </a:xfrm>
          <a:prstGeom prst="rect">
            <a:avLst/>
          </a:prstGeom>
          <a:solidFill>
            <a:srgbClr val="C0C0C0"/>
          </a:solidFill>
          <a:ln w="9525">
            <a:solidFill>
              <a:schemeClr val="tx1"/>
            </a:solidFill>
            <a:miter lim="800000"/>
            <a:headEnd/>
            <a:tailEnd/>
          </a:ln>
        </p:spPr>
        <p:txBody>
          <a:bodyPr wrap="none" anchor="ctr"/>
          <a:lstStyle/>
          <a:p>
            <a:pPr algn="ctr"/>
            <a:r>
              <a:rPr lang="de-DE" sz="1292" b="1"/>
              <a:t>Architecture</a:t>
            </a:r>
          </a:p>
          <a:p>
            <a:pPr algn="ctr"/>
            <a:r>
              <a:rPr lang="de-DE" sz="1292" b="1"/>
              <a:t>Technology</a:t>
            </a:r>
          </a:p>
        </p:txBody>
      </p:sp>
      <p:sp>
        <p:nvSpPr>
          <p:cNvPr id="15" name="Rectangle 12"/>
          <p:cNvSpPr>
            <a:spLocks noChangeArrowheads="1"/>
          </p:cNvSpPr>
          <p:nvPr/>
        </p:nvSpPr>
        <p:spPr bwMode="auto">
          <a:xfrm>
            <a:off x="1834662" y="4914228"/>
            <a:ext cx="1081454" cy="1195754"/>
          </a:xfrm>
          <a:prstGeom prst="rect">
            <a:avLst/>
          </a:prstGeom>
          <a:solidFill>
            <a:srgbClr val="C0C0C0"/>
          </a:solidFill>
          <a:ln w="9525">
            <a:solidFill>
              <a:schemeClr val="tx1"/>
            </a:solidFill>
            <a:miter lim="800000"/>
            <a:headEnd/>
            <a:tailEnd/>
          </a:ln>
        </p:spPr>
        <p:txBody>
          <a:bodyPr wrap="none" anchor="ctr"/>
          <a:lstStyle/>
          <a:p>
            <a:pPr algn="ctr"/>
            <a:r>
              <a:rPr lang="de-DE" sz="1292" b="1"/>
              <a:t>Measures</a:t>
            </a:r>
          </a:p>
        </p:txBody>
      </p:sp>
      <p:sp>
        <p:nvSpPr>
          <p:cNvPr id="41996" name="Rectangle 13"/>
          <p:cNvSpPr>
            <a:spLocks noChangeArrowheads="1"/>
          </p:cNvSpPr>
          <p:nvPr/>
        </p:nvSpPr>
        <p:spPr bwMode="auto">
          <a:xfrm>
            <a:off x="7741628" y="1763651"/>
            <a:ext cx="1081454" cy="531934"/>
          </a:xfrm>
          <a:prstGeom prst="rect">
            <a:avLst/>
          </a:prstGeom>
          <a:noFill/>
          <a:ln w="9525">
            <a:solidFill>
              <a:schemeClr val="tx1"/>
            </a:solidFill>
            <a:miter lim="800000"/>
            <a:headEnd/>
            <a:tailEnd/>
          </a:ln>
        </p:spPr>
        <p:txBody>
          <a:bodyPr wrap="none" anchor="ctr"/>
          <a:lstStyle/>
          <a:p>
            <a:pPr algn="ctr"/>
            <a:r>
              <a:rPr lang="de-DE" sz="1292" b="1"/>
              <a:t>"CNS/ATM"</a:t>
            </a:r>
          </a:p>
          <a:p>
            <a:pPr algn="ctr"/>
            <a:r>
              <a:rPr lang="de-DE" sz="1292" b="1"/>
              <a:t>"PDCA"</a:t>
            </a:r>
          </a:p>
        </p:txBody>
      </p:sp>
      <p:sp>
        <p:nvSpPr>
          <p:cNvPr id="41997" name="Rectangle 14"/>
          <p:cNvSpPr>
            <a:spLocks noChangeArrowheads="1"/>
          </p:cNvSpPr>
          <p:nvPr/>
        </p:nvSpPr>
        <p:spPr bwMode="auto">
          <a:xfrm>
            <a:off x="7741628" y="2387905"/>
            <a:ext cx="1081454" cy="531934"/>
          </a:xfrm>
          <a:prstGeom prst="rect">
            <a:avLst/>
          </a:prstGeom>
          <a:noFill/>
          <a:ln w="9525">
            <a:solidFill>
              <a:schemeClr val="tx1"/>
            </a:solidFill>
            <a:miter lim="800000"/>
            <a:headEnd/>
            <a:tailEnd/>
          </a:ln>
        </p:spPr>
        <p:txBody>
          <a:bodyPr wrap="none" anchor="ctr"/>
          <a:lstStyle/>
          <a:p>
            <a:pPr algn="ctr"/>
            <a:r>
              <a:rPr lang="de-DE" sz="1292" b="1"/>
              <a:t>"BITOP"</a:t>
            </a:r>
            <a:br>
              <a:rPr lang="de-DE" sz="1292" b="1"/>
            </a:br>
            <a:r>
              <a:rPr lang="de-DE" sz="1292" b="1"/>
              <a:t>"NEC"</a:t>
            </a:r>
          </a:p>
        </p:txBody>
      </p:sp>
      <p:sp>
        <p:nvSpPr>
          <p:cNvPr id="41998" name="Rectangle 15"/>
          <p:cNvSpPr>
            <a:spLocks noChangeArrowheads="1"/>
          </p:cNvSpPr>
          <p:nvPr/>
        </p:nvSpPr>
        <p:spPr bwMode="auto">
          <a:xfrm>
            <a:off x="3002574" y="1762186"/>
            <a:ext cx="1079988" cy="531935"/>
          </a:xfrm>
          <a:prstGeom prst="rect">
            <a:avLst/>
          </a:prstGeom>
          <a:solidFill>
            <a:srgbClr val="00FF00"/>
          </a:solidFill>
          <a:ln w="9525">
            <a:solidFill>
              <a:schemeClr val="tx1"/>
            </a:solidFill>
            <a:miter lim="800000"/>
            <a:headEnd/>
            <a:tailEnd/>
          </a:ln>
        </p:spPr>
        <p:txBody>
          <a:bodyPr wrap="none" anchor="ctr"/>
          <a:lstStyle/>
          <a:p>
            <a:pPr algn="ctr"/>
            <a:r>
              <a:rPr lang="de-DE" sz="1292" b="1"/>
              <a:t>Sec.Mgmt.</a:t>
            </a:r>
          </a:p>
          <a:p>
            <a:pPr algn="ctr"/>
            <a:r>
              <a:rPr lang="de-DE" sz="1292" b="1"/>
              <a:t>Process</a:t>
            </a:r>
          </a:p>
        </p:txBody>
      </p:sp>
      <p:sp>
        <p:nvSpPr>
          <p:cNvPr id="41999" name="Rectangle 16"/>
          <p:cNvSpPr>
            <a:spLocks noChangeArrowheads="1"/>
          </p:cNvSpPr>
          <p:nvPr/>
        </p:nvSpPr>
        <p:spPr bwMode="auto">
          <a:xfrm>
            <a:off x="3002574" y="2386440"/>
            <a:ext cx="1079988" cy="531935"/>
          </a:xfrm>
          <a:prstGeom prst="rect">
            <a:avLst/>
          </a:prstGeom>
          <a:solidFill>
            <a:srgbClr val="00FF00"/>
          </a:solidFill>
          <a:ln w="9525">
            <a:solidFill>
              <a:schemeClr val="tx1"/>
            </a:solidFill>
            <a:miter lim="800000"/>
            <a:headEnd/>
            <a:tailEnd/>
          </a:ln>
        </p:spPr>
        <p:txBody>
          <a:bodyPr wrap="none" anchor="ctr"/>
          <a:lstStyle/>
          <a:p>
            <a:pPr algn="ctr"/>
            <a:r>
              <a:rPr lang="de-DE" sz="1292" b="1"/>
              <a:t>Security</a:t>
            </a:r>
          </a:p>
          <a:p>
            <a:pPr algn="ctr"/>
            <a:r>
              <a:rPr lang="de-DE" sz="1292" b="1"/>
              <a:t>Architecture</a:t>
            </a:r>
          </a:p>
        </p:txBody>
      </p:sp>
      <p:sp>
        <p:nvSpPr>
          <p:cNvPr id="42000" name="Rectangle 17"/>
          <p:cNvSpPr>
            <a:spLocks noChangeArrowheads="1"/>
          </p:cNvSpPr>
          <p:nvPr/>
        </p:nvSpPr>
        <p:spPr bwMode="auto">
          <a:xfrm>
            <a:off x="4284785" y="1124744"/>
            <a:ext cx="2880946" cy="531934"/>
          </a:xfrm>
          <a:prstGeom prst="rect">
            <a:avLst/>
          </a:prstGeom>
          <a:solidFill>
            <a:srgbClr val="C0C0C0"/>
          </a:solidFill>
          <a:ln w="9525">
            <a:solidFill>
              <a:schemeClr val="tx1"/>
            </a:solidFill>
            <a:miter lim="800000"/>
            <a:headEnd/>
            <a:tailEnd/>
          </a:ln>
        </p:spPr>
        <p:txBody>
          <a:bodyPr wrap="none" anchor="ctr"/>
          <a:lstStyle/>
          <a:p>
            <a:pPr algn="ctr"/>
            <a:r>
              <a:rPr lang="de-DE" sz="1292" b="1"/>
              <a:t>ATM-Safety – Capacity - Financial</a:t>
            </a:r>
          </a:p>
        </p:txBody>
      </p:sp>
      <p:sp>
        <p:nvSpPr>
          <p:cNvPr id="42001" name="Rectangle 18"/>
          <p:cNvSpPr>
            <a:spLocks noChangeArrowheads="1"/>
          </p:cNvSpPr>
          <p:nvPr/>
        </p:nvSpPr>
        <p:spPr bwMode="auto">
          <a:xfrm>
            <a:off x="4284785" y="1763651"/>
            <a:ext cx="2880946" cy="531934"/>
          </a:xfrm>
          <a:prstGeom prst="rect">
            <a:avLst/>
          </a:prstGeom>
          <a:solidFill>
            <a:srgbClr val="C0C0C0"/>
          </a:solidFill>
          <a:ln w="9525">
            <a:solidFill>
              <a:schemeClr val="tx1"/>
            </a:solidFill>
            <a:miter lim="800000"/>
            <a:headEnd/>
            <a:tailEnd/>
          </a:ln>
        </p:spPr>
        <p:txBody>
          <a:bodyPr wrap="none" anchor="ctr"/>
          <a:lstStyle/>
          <a:p>
            <a:pPr algn="ctr"/>
            <a:r>
              <a:rPr lang="de-DE" sz="1292" b="1"/>
              <a:t>Services &amp; </a:t>
            </a:r>
          </a:p>
          <a:p>
            <a:pPr algn="ctr"/>
            <a:r>
              <a:rPr lang="de-DE" sz="1292" b="1"/>
              <a:t>Processes</a:t>
            </a:r>
          </a:p>
        </p:txBody>
      </p:sp>
      <p:sp>
        <p:nvSpPr>
          <p:cNvPr id="42002" name="Rectangle 19"/>
          <p:cNvSpPr>
            <a:spLocks noChangeArrowheads="1"/>
          </p:cNvSpPr>
          <p:nvPr/>
        </p:nvSpPr>
        <p:spPr bwMode="auto">
          <a:xfrm>
            <a:off x="4284785" y="2387905"/>
            <a:ext cx="2880946" cy="531934"/>
          </a:xfrm>
          <a:prstGeom prst="rect">
            <a:avLst/>
          </a:prstGeom>
          <a:solidFill>
            <a:srgbClr val="C0C0C0"/>
          </a:solidFill>
          <a:ln w="9525">
            <a:solidFill>
              <a:schemeClr val="tx1"/>
            </a:solidFill>
            <a:miter lim="800000"/>
            <a:headEnd/>
            <a:tailEnd/>
          </a:ln>
        </p:spPr>
        <p:txBody>
          <a:bodyPr wrap="none" anchor="ctr"/>
          <a:lstStyle/>
          <a:p>
            <a:pPr algn="ctr"/>
            <a:r>
              <a:rPr lang="de-DE" sz="1292" b="1"/>
              <a:t>Assets</a:t>
            </a:r>
          </a:p>
        </p:txBody>
      </p:sp>
      <p:sp>
        <p:nvSpPr>
          <p:cNvPr id="42003" name="Rectangle 20"/>
          <p:cNvSpPr>
            <a:spLocks noChangeArrowheads="1"/>
          </p:cNvSpPr>
          <p:nvPr/>
        </p:nvSpPr>
        <p:spPr bwMode="auto">
          <a:xfrm>
            <a:off x="4573466" y="3651067"/>
            <a:ext cx="2303585" cy="268165"/>
          </a:xfrm>
          <a:prstGeom prst="rect">
            <a:avLst/>
          </a:prstGeom>
          <a:solidFill>
            <a:srgbClr val="00FF00"/>
          </a:solidFill>
          <a:ln w="9525">
            <a:solidFill>
              <a:schemeClr val="tx1"/>
            </a:solidFill>
            <a:miter lim="800000"/>
            <a:headEnd/>
            <a:tailEnd/>
          </a:ln>
        </p:spPr>
        <p:txBody>
          <a:bodyPr wrap="none" anchor="ctr"/>
          <a:lstStyle/>
          <a:p>
            <a:pPr algn="ctr"/>
            <a:r>
              <a:rPr lang="de-DE" sz="1292" b="1"/>
              <a:t>Threats</a:t>
            </a:r>
          </a:p>
        </p:txBody>
      </p:sp>
      <p:sp>
        <p:nvSpPr>
          <p:cNvPr id="24" name="Rectangle 21"/>
          <p:cNvSpPr>
            <a:spLocks noChangeArrowheads="1"/>
          </p:cNvSpPr>
          <p:nvPr/>
        </p:nvSpPr>
        <p:spPr bwMode="auto">
          <a:xfrm>
            <a:off x="4032738" y="4578655"/>
            <a:ext cx="791308" cy="266700"/>
          </a:xfrm>
          <a:prstGeom prst="rect">
            <a:avLst/>
          </a:prstGeom>
          <a:solidFill>
            <a:srgbClr val="C0C0C0"/>
          </a:solidFill>
          <a:ln w="9525">
            <a:solidFill>
              <a:schemeClr val="tx1"/>
            </a:solidFill>
            <a:miter lim="800000"/>
            <a:headEnd/>
            <a:tailEnd/>
          </a:ln>
        </p:spPr>
        <p:txBody>
          <a:bodyPr wrap="none" anchor="ctr"/>
          <a:lstStyle/>
          <a:p>
            <a:pPr algn="ctr"/>
            <a:r>
              <a:rPr lang="de-DE" b="1"/>
              <a:t>T</a:t>
            </a:r>
            <a:r>
              <a:rPr lang="de-DE" sz="1292" b="1"/>
              <a:t>ransfer</a:t>
            </a:r>
          </a:p>
        </p:txBody>
      </p:sp>
      <p:sp>
        <p:nvSpPr>
          <p:cNvPr id="25" name="Rectangle 22"/>
          <p:cNvSpPr>
            <a:spLocks noChangeArrowheads="1"/>
          </p:cNvSpPr>
          <p:nvPr/>
        </p:nvSpPr>
        <p:spPr bwMode="auto">
          <a:xfrm>
            <a:off x="4895851" y="4578655"/>
            <a:ext cx="792773" cy="266700"/>
          </a:xfrm>
          <a:prstGeom prst="rect">
            <a:avLst/>
          </a:prstGeom>
          <a:solidFill>
            <a:srgbClr val="C0C0C0"/>
          </a:solidFill>
          <a:ln w="9525">
            <a:solidFill>
              <a:schemeClr val="tx1"/>
            </a:solidFill>
            <a:miter lim="800000"/>
            <a:headEnd/>
            <a:tailEnd/>
          </a:ln>
        </p:spPr>
        <p:txBody>
          <a:bodyPr wrap="none" anchor="ctr"/>
          <a:lstStyle/>
          <a:p>
            <a:pPr algn="ctr"/>
            <a:r>
              <a:rPr lang="de-DE" b="1"/>
              <a:t>A</a:t>
            </a:r>
            <a:r>
              <a:rPr lang="de-DE" sz="1292" b="1"/>
              <a:t>void</a:t>
            </a:r>
          </a:p>
        </p:txBody>
      </p:sp>
      <p:sp>
        <p:nvSpPr>
          <p:cNvPr id="26" name="Rectangle 23"/>
          <p:cNvSpPr>
            <a:spLocks noChangeArrowheads="1"/>
          </p:cNvSpPr>
          <p:nvPr/>
        </p:nvSpPr>
        <p:spPr bwMode="auto">
          <a:xfrm>
            <a:off x="5760428" y="4578655"/>
            <a:ext cx="792773" cy="266700"/>
          </a:xfrm>
          <a:prstGeom prst="rect">
            <a:avLst/>
          </a:prstGeom>
          <a:solidFill>
            <a:srgbClr val="C0C0C0"/>
          </a:solidFill>
          <a:ln w="9525">
            <a:solidFill>
              <a:schemeClr val="tx1"/>
            </a:solidFill>
            <a:miter lim="800000"/>
            <a:headEnd/>
            <a:tailEnd/>
          </a:ln>
        </p:spPr>
        <p:txBody>
          <a:bodyPr wrap="none" anchor="ctr"/>
          <a:lstStyle/>
          <a:p>
            <a:pPr algn="ctr"/>
            <a:r>
              <a:rPr lang="de-DE" b="1"/>
              <a:t>R</a:t>
            </a:r>
            <a:r>
              <a:rPr lang="de-DE" sz="1292" b="1"/>
              <a:t>educe</a:t>
            </a:r>
          </a:p>
        </p:txBody>
      </p:sp>
      <p:sp>
        <p:nvSpPr>
          <p:cNvPr id="27" name="Rectangle 24"/>
          <p:cNvSpPr>
            <a:spLocks noChangeArrowheads="1"/>
          </p:cNvSpPr>
          <p:nvPr/>
        </p:nvSpPr>
        <p:spPr bwMode="auto">
          <a:xfrm>
            <a:off x="6588369" y="4578655"/>
            <a:ext cx="791308" cy="266700"/>
          </a:xfrm>
          <a:prstGeom prst="rect">
            <a:avLst/>
          </a:prstGeom>
          <a:solidFill>
            <a:srgbClr val="C0C0C0"/>
          </a:solidFill>
          <a:ln w="9525">
            <a:solidFill>
              <a:schemeClr val="tx1"/>
            </a:solidFill>
            <a:miter lim="800000"/>
            <a:headEnd/>
            <a:tailEnd/>
          </a:ln>
        </p:spPr>
        <p:txBody>
          <a:bodyPr wrap="none" anchor="ctr"/>
          <a:lstStyle/>
          <a:p>
            <a:pPr algn="ctr"/>
            <a:r>
              <a:rPr lang="de-DE" b="1"/>
              <a:t>A</a:t>
            </a:r>
            <a:r>
              <a:rPr lang="de-DE" sz="1292" b="1"/>
              <a:t>ccept</a:t>
            </a:r>
          </a:p>
        </p:txBody>
      </p:sp>
      <p:sp>
        <p:nvSpPr>
          <p:cNvPr id="28" name="Rectangle 25"/>
          <p:cNvSpPr>
            <a:spLocks noChangeArrowheads="1"/>
          </p:cNvSpPr>
          <p:nvPr/>
        </p:nvSpPr>
        <p:spPr bwMode="auto">
          <a:xfrm>
            <a:off x="5147897" y="5043183"/>
            <a:ext cx="936380" cy="266700"/>
          </a:xfrm>
          <a:prstGeom prst="rect">
            <a:avLst/>
          </a:prstGeom>
          <a:solidFill>
            <a:srgbClr val="C0C0C0"/>
          </a:solidFill>
          <a:ln w="9525">
            <a:solidFill>
              <a:schemeClr val="tx1"/>
            </a:solidFill>
            <a:miter lim="800000"/>
            <a:headEnd/>
            <a:tailEnd/>
          </a:ln>
        </p:spPr>
        <p:txBody>
          <a:bodyPr wrap="none" anchor="ctr"/>
          <a:lstStyle/>
          <a:p>
            <a:pPr algn="ctr"/>
            <a:r>
              <a:rPr lang="de-DE" sz="1292" b="1"/>
              <a:t>Preventive</a:t>
            </a:r>
          </a:p>
        </p:txBody>
      </p:sp>
      <p:sp>
        <p:nvSpPr>
          <p:cNvPr id="29" name="Rectangle 26"/>
          <p:cNvSpPr>
            <a:spLocks noChangeArrowheads="1"/>
          </p:cNvSpPr>
          <p:nvPr/>
        </p:nvSpPr>
        <p:spPr bwMode="auto">
          <a:xfrm>
            <a:off x="6227884" y="5044648"/>
            <a:ext cx="792774" cy="266700"/>
          </a:xfrm>
          <a:prstGeom prst="rect">
            <a:avLst/>
          </a:prstGeom>
          <a:solidFill>
            <a:srgbClr val="C0C0C0"/>
          </a:solidFill>
          <a:ln w="9525">
            <a:solidFill>
              <a:schemeClr val="tx1"/>
            </a:solidFill>
            <a:miter lim="800000"/>
            <a:headEnd/>
            <a:tailEnd/>
          </a:ln>
        </p:spPr>
        <p:txBody>
          <a:bodyPr wrap="none" anchor="ctr"/>
          <a:lstStyle/>
          <a:p>
            <a:pPr algn="ctr"/>
            <a:r>
              <a:rPr lang="de-DE" sz="1292" b="1"/>
              <a:t>Reactive</a:t>
            </a:r>
          </a:p>
        </p:txBody>
      </p:sp>
      <p:sp>
        <p:nvSpPr>
          <p:cNvPr id="30" name="Rectangle 27"/>
          <p:cNvSpPr>
            <a:spLocks noChangeArrowheads="1"/>
          </p:cNvSpPr>
          <p:nvPr/>
        </p:nvSpPr>
        <p:spPr bwMode="auto">
          <a:xfrm>
            <a:off x="6343650" y="5509175"/>
            <a:ext cx="1008185" cy="734157"/>
          </a:xfrm>
          <a:prstGeom prst="rect">
            <a:avLst/>
          </a:prstGeom>
          <a:solidFill>
            <a:srgbClr val="FF0000"/>
          </a:solidFill>
          <a:ln w="9525">
            <a:solidFill>
              <a:schemeClr val="tx1"/>
            </a:solidFill>
            <a:miter lim="800000"/>
            <a:headEnd/>
            <a:tailEnd/>
          </a:ln>
        </p:spPr>
        <p:txBody>
          <a:bodyPr wrap="none" anchor="ctr"/>
          <a:lstStyle/>
          <a:p>
            <a:pPr algn="ctr"/>
            <a:r>
              <a:rPr lang="de-DE" sz="1292" b="1"/>
              <a:t>Emergency </a:t>
            </a:r>
          </a:p>
          <a:p>
            <a:pPr algn="ctr"/>
            <a:r>
              <a:rPr lang="de-DE" sz="1292" b="1"/>
              <a:t>&amp; Crisis</a:t>
            </a:r>
          </a:p>
          <a:p>
            <a:pPr algn="ctr"/>
            <a:r>
              <a:rPr lang="de-DE" sz="1292" b="1"/>
              <a:t>mgmt</a:t>
            </a:r>
          </a:p>
        </p:txBody>
      </p:sp>
      <p:sp>
        <p:nvSpPr>
          <p:cNvPr id="31" name="Rectangle 28"/>
          <p:cNvSpPr>
            <a:spLocks noChangeArrowheads="1"/>
          </p:cNvSpPr>
          <p:nvPr/>
        </p:nvSpPr>
        <p:spPr bwMode="auto">
          <a:xfrm>
            <a:off x="7496908" y="5509175"/>
            <a:ext cx="1006720" cy="734157"/>
          </a:xfrm>
          <a:prstGeom prst="rect">
            <a:avLst/>
          </a:prstGeom>
          <a:solidFill>
            <a:srgbClr val="FFFF00"/>
          </a:solidFill>
          <a:ln w="9525">
            <a:solidFill>
              <a:schemeClr val="tx1"/>
            </a:solidFill>
            <a:miter lim="800000"/>
            <a:headEnd/>
            <a:tailEnd/>
          </a:ln>
        </p:spPr>
        <p:txBody>
          <a:bodyPr wrap="none" anchor="ctr"/>
          <a:lstStyle/>
          <a:p>
            <a:pPr algn="ctr"/>
            <a:r>
              <a:rPr lang="de-DE" sz="1292" b="1"/>
              <a:t>Contin-</a:t>
            </a:r>
          </a:p>
          <a:p>
            <a:pPr algn="ctr"/>
            <a:r>
              <a:rPr lang="de-DE" sz="1292" b="1"/>
              <a:t>gency/</a:t>
            </a:r>
            <a:br>
              <a:rPr lang="de-DE" sz="1292" b="1"/>
            </a:br>
            <a:r>
              <a:rPr lang="de-DE" sz="1292" b="1"/>
              <a:t>Continuity</a:t>
            </a:r>
          </a:p>
        </p:txBody>
      </p:sp>
      <p:sp>
        <p:nvSpPr>
          <p:cNvPr id="32" name="Rectangle 29"/>
          <p:cNvSpPr>
            <a:spLocks noChangeArrowheads="1"/>
          </p:cNvSpPr>
          <p:nvPr/>
        </p:nvSpPr>
        <p:spPr bwMode="auto">
          <a:xfrm>
            <a:off x="7740162" y="3651067"/>
            <a:ext cx="1081454" cy="265234"/>
          </a:xfrm>
          <a:prstGeom prst="rect">
            <a:avLst/>
          </a:prstGeom>
          <a:noFill/>
          <a:ln w="9525">
            <a:solidFill>
              <a:schemeClr val="tx1"/>
            </a:solidFill>
            <a:miter lim="800000"/>
            <a:headEnd/>
            <a:tailEnd/>
          </a:ln>
        </p:spPr>
        <p:txBody>
          <a:bodyPr wrap="none" anchor="ctr"/>
          <a:lstStyle/>
          <a:p>
            <a:pPr algn="ctr"/>
            <a:r>
              <a:rPr lang="de-DE" sz="1292" b="1"/>
              <a:t>"TAHOI"</a:t>
            </a:r>
          </a:p>
        </p:txBody>
      </p:sp>
      <p:sp>
        <p:nvSpPr>
          <p:cNvPr id="33" name="Rectangle 30"/>
          <p:cNvSpPr>
            <a:spLocks noChangeArrowheads="1"/>
          </p:cNvSpPr>
          <p:nvPr/>
        </p:nvSpPr>
        <p:spPr bwMode="auto">
          <a:xfrm>
            <a:off x="5048250" y="5510640"/>
            <a:ext cx="1008185" cy="732692"/>
          </a:xfrm>
          <a:prstGeom prst="rect">
            <a:avLst/>
          </a:prstGeom>
          <a:solidFill>
            <a:srgbClr val="00FF00"/>
          </a:solidFill>
          <a:ln w="9525">
            <a:solidFill>
              <a:schemeClr val="tx1"/>
            </a:solidFill>
            <a:miter lim="800000"/>
            <a:headEnd/>
            <a:tailEnd/>
          </a:ln>
        </p:spPr>
        <p:txBody>
          <a:bodyPr wrap="none"/>
          <a:lstStyle/>
          <a:p>
            <a:pPr algn="ctr"/>
            <a:r>
              <a:rPr lang="de-DE" sz="1292" b="1"/>
              <a:t>Basic</a:t>
            </a:r>
          </a:p>
          <a:p>
            <a:pPr algn="ctr"/>
            <a:r>
              <a:rPr lang="de-DE" sz="1292" b="1"/>
              <a:t>Protection</a:t>
            </a:r>
          </a:p>
        </p:txBody>
      </p:sp>
      <p:sp>
        <p:nvSpPr>
          <p:cNvPr id="34" name="Rectangle 31"/>
          <p:cNvSpPr>
            <a:spLocks noChangeArrowheads="1"/>
          </p:cNvSpPr>
          <p:nvPr/>
        </p:nvSpPr>
        <p:spPr bwMode="auto">
          <a:xfrm>
            <a:off x="3924300" y="5510640"/>
            <a:ext cx="1008185" cy="732692"/>
          </a:xfrm>
          <a:prstGeom prst="rect">
            <a:avLst/>
          </a:prstGeom>
          <a:noFill/>
          <a:ln w="9525">
            <a:solidFill>
              <a:schemeClr val="tx1"/>
            </a:solidFill>
            <a:miter lim="800000"/>
            <a:headEnd/>
            <a:tailEnd/>
          </a:ln>
        </p:spPr>
        <p:txBody>
          <a:bodyPr wrap="none"/>
          <a:lstStyle/>
          <a:p>
            <a:pPr algn="ctr"/>
            <a:r>
              <a:rPr lang="de-DE" sz="1292" b="1"/>
              <a:t>Special</a:t>
            </a:r>
          </a:p>
          <a:p>
            <a:pPr algn="ctr"/>
            <a:r>
              <a:rPr lang="de-DE" sz="1292" b="1"/>
              <a:t>Protection</a:t>
            </a:r>
          </a:p>
        </p:txBody>
      </p:sp>
      <p:sp>
        <p:nvSpPr>
          <p:cNvPr id="42015" name="Rectangle 32"/>
          <p:cNvSpPr>
            <a:spLocks noChangeArrowheads="1"/>
          </p:cNvSpPr>
          <p:nvPr/>
        </p:nvSpPr>
        <p:spPr bwMode="auto">
          <a:xfrm>
            <a:off x="1834662" y="3025348"/>
            <a:ext cx="1081454" cy="531935"/>
          </a:xfrm>
          <a:prstGeom prst="rect">
            <a:avLst/>
          </a:prstGeom>
          <a:solidFill>
            <a:srgbClr val="00FF00"/>
          </a:solidFill>
          <a:ln w="12700">
            <a:solidFill>
              <a:srgbClr val="0000FF"/>
            </a:solidFill>
            <a:miter lim="800000"/>
            <a:headEnd/>
            <a:tailEnd/>
          </a:ln>
        </p:spPr>
        <p:txBody>
          <a:bodyPr wrap="none" anchor="ctr"/>
          <a:lstStyle/>
          <a:p>
            <a:pPr algn="ctr"/>
            <a:r>
              <a:rPr lang="de-DE" sz="1292" b="1"/>
              <a:t>Security</a:t>
            </a:r>
          </a:p>
          <a:p>
            <a:pPr algn="ctr"/>
            <a:r>
              <a:rPr lang="de-DE" sz="1292" b="1"/>
              <a:t>objective</a:t>
            </a:r>
          </a:p>
        </p:txBody>
      </p:sp>
      <p:sp>
        <p:nvSpPr>
          <p:cNvPr id="42016" name="Rectangle 33"/>
          <p:cNvSpPr>
            <a:spLocks noChangeArrowheads="1"/>
          </p:cNvSpPr>
          <p:nvPr/>
        </p:nvSpPr>
        <p:spPr bwMode="auto">
          <a:xfrm>
            <a:off x="7741628" y="3025348"/>
            <a:ext cx="1081454" cy="531935"/>
          </a:xfrm>
          <a:prstGeom prst="rect">
            <a:avLst/>
          </a:prstGeom>
          <a:noFill/>
          <a:ln w="9525">
            <a:solidFill>
              <a:schemeClr val="tx1"/>
            </a:solidFill>
            <a:miter lim="800000"/>
            <a:headEnd/>
            <a:tailEnd/>
          </a:ln>
        </p:spPr>
        <p:txBody>
          <a:bodyPr wrap="none" anchor="ctr"/>
          <a:lstStyle/>
          <a:p>
            <a:pPr algn="ctr"/>
            <a:r>
              <a:rPr lang="de-DE" sz="1292" b="1"/>
              <a:t>"CIA"</a:t>
            </a:r>
          </a:p>
        </p:txBody>
      </p:sp>
      <p:sp>
        <p:nvSpPr>
          <p:cNvPr id="42017" name="Rectangle 34"/>
          <p:cNvSpPr>
            <a:spLocks noChangeArrowheads="1"/>
          </p:cNvSpPr>
          <p:nvPr/>
        </p:nvSpPr>
        <p:spPr bwMode="auto">
          <a:xfrm>
            <a:off x="4284785" y="3025348"/>
            <a:ext cx="2880946" cy="531935"/>
          </a:xfrm>
          <a:prstGeom prst="rect">
            <a:avLst/>
          </a:prstGeom>
          <a:solidFill>
            <a:srgbClr val="00FF00"/>
          </a:solidFill>
          <a:ln w="12700">
            <a:solidFill>
              <a:srgbClr val="0000FF"/>
            </a:solidFill>
            <a:miter lim="800000"/>
            <a:headEnd/>
            <a:tailEnd/>
          </a:ln>
        </p:spPr>
        <p:txBody>
          <a:bodyPr wrap="none" anchor="ctr"/>
          <a:lstStyle/>
          <a:p>
            <a:pPr algn="ctr"/>
            <a:r>
              <a:rPr lang="de-DE" sz="1292" b="1"/>
              <a:t>Availability, Integrity</a:t>
            </a:r>
          </a:p>
          <a:p>
            <a:pPr algn="ctr"/>
            <a:r>
              <a:rPr lang="de-DE" sz="1292" b="1"/>
              <a:t>(Confidentiality)</a:t>
            </a:r>
          </a:p>
        </p:txBody>
      </p:sp>
      <p:sp>
        <p:nvSpPr>
          <p:cNvPr id="42018" name="Rectangle 35"/>
          <p:cNvSpPr>
            <a:spLocks noChangeArrowheads="1"/>
          </p:cNvSpPr>
          <p:nvPr/>
        </p:nvSpPr>
        <p:spPr bwMode="auto">
          <a:xfrm>
            <a:off x="4573466" y="3957332"/>
            <a:ext cx="2303585" cy="265235"/>
          </a:xfrm>
          <a:prstGeom prst="rect">
            <a:avLst/>
          </a:prstGeom>
          <a:solidFill>
            <a:srgbClr val="00FF00"/>
          </a:solidFill>
          <a:ln w="9525">
            <a:solidFill>
              <a:schemeClr val="tx1"/>
            </a:solidFill>
            <a:miter lim="800000"/>
            <a:headEnd/>
            <a:tailEnd/>
          </a:ln>
        </p:spPr>
        <p:txBody>
          <a:bodyPr wrap="none" anchor="ctr"/>
          <a:lstStyle/>
          <a:p>
            <a:pPr algn="ctr"/>
            <a:r>
              <a:rPr lang="de-DE" sz="1292" b="1"/>
              <a:t>Vulnerabilities</a:t>
            </a:r>
          </a:p>
        </p:txBody>
      </p:sp>
      <p:sp>
        <p:nvSpPr>
          <p:cNvPr id="42019" name="Rectangle 36"/>
          <p:cNvSpPr>
            <a:spLocks noChangeArrowheads="1"/>
          </p:cNvSpPr>
          <p:nvPr/>
        </p:nvSpPr>
        <p:spPr bwMode="auto">
          <a:xfrm>
            <a:off x="4573466" y="4248944"/>
            <a:ext cx="2303585" cy="265234"/>
          </a:xfrm>
          <a:prstGeom prst="rect">
            <a:avLst/>
          </a:prstGeom>
          <a:solidFill>
            <a:srgbClr val="C0C0C0"/>
          </a:solidFill>
          <a:ln w="9525">
            <a:solidFill>
              <a:schemeClr val="tx1"/>
            </a:solidFill>
            <a:miter lim="800000"/>
            <a:headEnd/>
            <a:tailEnd/>
          </a:ln>
        </p:spPr>
        <p:txBody>
          <a:bodyPr wrap="none" anchor="ctr"/>
          <a:lstStyle/>
          <a:p>
            <a:pPr algn="ctr"/>
            <a:r>
              <a:rPr lang="de-DE" sz="1292" b="1"/>
              <a:t>Risks</a:t>
            </a:r>
          </a:p>
        </p:txBody>
      </p:sp>
      <p:sp>
        <p:nvSpPr>
          <p:cNvPr id="42020" name="Rectangle 37"/>
          <p:cNvSpPr>
            <a:spLocks noChangeArrowheads="1"/>
          </p:cNvSpPr>
          <p:nvPr/>
        </p:nvSpPr>
        <p:spPr bwMode="auto">
          <a:xfrm>
            <a:off x="1834662" y="3651067"/>
            <a:ext cx="1081454" cy="863111"/>
          </a:xfrm>
          <a:prstGeom prst="rect">
            <a:avLst/>
          </a:prstGeom>
          <a:solidFill>
            <a:srgbClr val="00FF00"/>
          </a:solidFill>
          <a:ln w="12700">
            <a:solidFill>
              <a:srgbClr val="0000FF"/>
            </a:solidFill>
            <a:miter lim="800000"/>
            <a:headEnd/>
            <a:tailEnd/>
          </a:ln>
        </p:spPr>
        <p:txBody>
          <a:bodyPr wrap="none" anchor="ctr"/>
          <a:lstStyle/>
          <a:p>
            <a:pPr algn="ctr"/>
            <a:r>
              <a:rPr lang="de-DE" sz="1292" b="1"/>
              <a:t>Security-</a:t>
            </a:r>
          </a:p>
          <a:p>
            <a:pPr algn="ctr"/>
            <a:r>
              <a:rPr lang="de-DE" sz="1292" b="1"/>
              <a:t>Risk</a:t>
            </a:r>
          </a:p>
          <a:p>
            <a:pPr algn="ctr"/>
            <a:r>
              <a:rPr lang="de-DE" sz="1292" b="1"/>
              <a:t>Analysis</a:t>
            </a:r>
          </a:p>
        </p:txBody>
      </p:sp>
      <p:sp>
        <p:nvSpPr>
          <p:cNvPr id="41" name="Rectangle 38"/>
          <p:cNvSpPr>
            <a:spLocks noChangeArrowheads="1"/>
          </p:cNvSpPr>
          <p:nvPr/>
        </p:nvSpPr>
        <p:spPr bwMode="auto">
          <a:xfrm>
            <a:off x="1834662" y="4594775"/>
            <a:ext cx="1081454" cy="199292"/>
          </a:xfrm>
          <a:prstGeom prst="rect">
            <a:avLst/>
          </a:prstGeom>
          <a:solidFill>
            <a:srgbClr val="C0C0C0"/>
          </a:solidFill>
          <a:ln w="12700">
            <a:solidFill>
              <a:srgbClr val="0000FF"/>
            </a:solidFill>
            <a:miter lim="800000"/>
            <a:headEnd/>
            <a:tailEnd/>
          </a:ln>
        </p:spPr>
        <p:txBody>
          <a:bodyPr wrap="none" anchor="ctr"/>
          <a:lstStyle/>
          <a:p>
            <a:pPr algn="ctr"/>
            <a:r>
              <a:rPr lang="de-DE" sz="1292" b="1"/>
              <a:t>Options</a:t>
            </a:r>
          </a:p>
        </p:txBody>
      </p:sp>
      <p:sp>
        <p:nvSpPr>
          <p:cNvPr id="42" name="Rectangle 39"/>
          <p:cNvSpPr>
            <a:spLocks noChangeArrowheads="1"/>
          </p:cNvSpPr>
          <p:nvPr/>
        </p:nvSpPr>
        <p:spPr bwMode="auto">
          <a:xfrm>
            <a:off x="7811966" y="4581586"/>
            <a:ext cx="936380" cy="265235"/>
          </a:xfrm>
          <a:prstGeom prst="rect">
            <a:avLst/>
          </a:prstGeom>
          <a:noFill/>
          <a:ln w="9525">
            <a:solidFill>
              <a:schemeClr val="tx1"/>
            </a:solidFill>
            <a:miter lim="800000"/>
            <a:headEnd/>
            <a:tailEnd/>
          </a:ln>
        </p:spPr>
        <p:txBody>
          <a:bodyPr wrap="none" anchor="ctr"/>
          <a:lstStyle/>
          <a:p>
            <a:pPr algn="ctr"/>
            <a:r>
              <a:rPr lang="de-DE" sz="1292" b="1"/>
              <a:t>"TARA"</a:t>
            </a:r>
          </a:p>
        </p:txBody>
      </p:sp>
      <p:grpSp>
        <p:nvGrpSpPr>
          <p:cNvPr id="42023" name="Group 40"/>
          <p:cNvGrpSpPr>
            <a:grpSpLocks/>
          </p:cNvGrpSpPr>
          <p:nvPr/>
        </p:nvGrpSpPr>
        <p:grpSpPr bwMode="auto">
          <a:xfrm>
            <a:off x="1331302" y="2121205"/>
            <a:ext cx="384175" cy="3962400"/>
            <a:chOff x="839" y="1343"/>
            <a:chExt cx="242" cy="2704"/>
          </a:xfrm>
        </p:grpSpPr>
        <p:sp>
          <p:nvSpPr>
            <p:cNvPr id="42031" name="Rectangle 41"/>
            <p:cNvSpPr>
              <a:spLocks noChangeArrowheads="1"/>
            </p:cNvSpPr>
            <p:nvPr/>
          </p:nvSpPr>
          <p:spPr bwMode="auto">
            <a:xfrm>
              <a:off x="839" y="1343"/>
              <a:ext cx="227" cy="2704"/>
            </a:xfrm>
            <a:prstGeom prst="rect">
              <a:avLst/>
            </a:prstGeom>
            <a:solidFill>
              <a:srgbClr val="00FF00"/>
            </a:solidFill>
            <a:ln w="9525">
              <a:solidFill>
                <a:schemeClr val="tx1"/>
              </a:solidFill>
              <a:miter lim="800000"/>
              <a:headEnd/>
              <a:tailEnd/>
            </a:ln>
          </p:spPr>
          <p:txBody>
            <a:bodyPr wrap="none" anchor="ctr"/>
            <a:lstStyle/>
            <a:p>
              <a:endParaRPr lang="de-DE"/>
            </a:p>
          </p:txBody>
        </p:sp>
        <p:sp>
          <p:nvSpPr>
            <p:cNvPr id="42032" name="Text Box 42"/>
            <p:cNvSpPr txBox="1">
              <a:spLocks noChangeArrowheads="1"/>
            </p:cNvSpPr>
            <p:nvPr/>
          </p:nvSpPr>
          <p:spPr bwMode="auto">
            <a:xfrm rot="5400000">
              <a:off x="-169" y="2588"/>
              <a:ext cx="2268" cy="233"/>
            </a:xfrm>
            <a:prstGeom prst="rect">
              <a:avLst/>
            </a:prstGeom>
            <a:noFill/>
            <a:ln w="9525">
              <a:noFill/>
              <a:miter lim="800000"/>
              <a:headEnd/>
              <a:tailEnd/>
            </a:ln>
          </p:spPr>
          <p:txBody>
            <a:bodyPr>
              <a:spAutoFit/>
            </a:bodyPr>
            <a:lstStyle/>
            <a:p>
              <a:pPr>
                <a:spcBef>
                  <a:spcPct val="50000"/>
                </a:spcBef>
              </a:pPr>
              <a:r>
                <a:rPr lang="de-DE"/>
                <a:t>Security-Management</a:t>
              </a:r>
            </a:p>
          </p:txBody>
        </p:sp>
      </p:grpSp>
      <p:sp>
        <p:nvSpPr>
          <p:cNvPr id="46" name="Rectangle 43"/>
          <p:cNvSpPr>
            <a:spLocks noChangeArrowheads="1"/>
          </p:cNvSpPr>
          <p:nvPr/>
        </p:nvSpPr>
        <p:spPr bwMode="auto">
          <a:xfrm>
            <a:off x="4069374" y="5976632"/>
            <a:ext cx="1799492" cy="266700"/>
          </a:xfrm>
          <a:prstGeom prst="rect">
            <a:avLst/>
          </a:prstGeom>
          <a:solidFill>
            <a:srgbClr val="00FF00"/>
          </a:solidFill>
          <a:ln w="9525">
            <a:solidFill>
              <a:schemeClr val="tx1"/>
            </a:solidFill>
            <a:miter lim="800000"/>
            <a:headEnd/>
            <a:tailEnd/>
          </a:ln>
        </p:spPr>
        <p:txBody>
          <a:bodyPr wrap="none" anchor="ctr"/>
          <a:lstStyle/>
          <a:p>
            <a:pPr algn="ctr"/>
            <a:r>
              <a:rPr lang="de-DE" sz="1292" b="1"/>
              <a:t>Security-Systems</a:t>
            </a:r>
          </a:p>
        </p:txBody>
      </p:sp>
      <p:sp>
        <p:nvSpPr>
          <p:cNvPr id="47" name="AutoShape 44"/>
          <p:cNvSpPr>
            <a:spLocks noChangeArrowheads="1"/>
          </p:cNvSpPr>
          <p:nvPr/>
        </p:nvSpPr>
        <p:spPr bwMode="auto">
          <a:xfrm>
            <a:off x="5909897" y="4886386"/>
            <a:ext cx="505557" cy="133350"/>
          </a:xfrm>
          <a:prstGeom prst="downArrow">
            <a:avLst>
              <a:gd name="adj1" fmla="val 50000"/>
              <a:gd name="adj2" fmla="val 25000"/>
            </a:avLst>
          </a:prstGeom>
          <a:solidFill>
            <a:schemeClr val="tx1"/>
          </a:solidFill>
          <a:ln w="9525">
            <a:solidFill>
              <a:schemeClr val="tx1"/>
            </a:solidFill>
            <a:miter lim="800000"/>
            <a:headEnd/>
            <a:tailEnd/>
          </a:ln>
        </p:spPr>
        <p:txBody>
          <a:bodyPr vert="eaVert" wrap="none" anchor="ctr"/>
          <a:lstStyle/>
          <a:p>
            <a:endParaRPr lang="de-DE"/>
          </a:p>
        </p:txBody>
      </p:sp>
      <p:sp>
        <p:nvSpPr>
          <p:cNvPr id="48" name="AutoShape 45"/>
          <p:cNvSpPr>
            <a:spLocks noChangeArrowheads="1"/>
          </p:cNvSpPr>
          <p:nvPr/>
        </p:nvSpPr>
        <p:spPr bwMode="auto">
          <a:xfrm>
            <a:off x="5939204" y="5352379"/>
            <a:ext cx="504092" cy="133350"/>
          </a:xfrm>
          <a:prstGeom prst="downArrow">
            <a:avLst>
              <a:gd name="adj1" fmla="val 50000"/>
              <a:gd name="adj2" fmla="val 25000"/>
            </a:avLst>
          </a:prstGeom>
          <a:solidFill>
            <a:schemeClr val="tx1"/>
          </a:solidFill>
          <a:ln w="9525">
            <a:solidFill>
              <a:schemeClr val="tx1"/>
            </a:solidFill>
            <a:miter lim="800000"/>
            <a:headEnd/>
            <a:tailEnd/>
          </a:ln>
        </p:spPr>
        <p:txBody>
          <a:bodyPr vert="eaVert" wrap="none" anchor="ctr"/>
          <a:lstStyle/>
          <a:p>
            <a:endParaRPr lang="de-DE"/>
          </a:p>
        </p:txBody>
      </p:sp>
      <p:sp>
        <p:nvSpPr>
          <p:cNvPr id="49" name="AutoShape 46"/>
          <p:cNvSpPr>
            <a:spLocks noChangeArrowheads="1"/>
          </p:cNvSpPr>
          <p:nvPr/>
        </p:nvSpPr>
        <p:spPr bwMode="auto">
          <a:xfrm>
            <a:off x="7092462" y="4912763"/>
            <a:ext cx="505558" cy="465992"/>
          </a:xfrm>
          <a:prstGeom prst="downArrow">
            <a:avLst>
              <a:gd name="adj1" fmla="val 50000"/>
              <a:gd name="adj2" fmla="val 25000"/>
            </a:avLst>
          </a:prstGeom>
          <a:solidFill>
            <a:schemeClr val="tx1"/>
          </a:solidFill>
          <a:ln w="9525">
            <a:solidFill>
              <a:schemeClr val="tx1"/>
            </a:solidFill>
            <a:miter lim="800000"/>
            <a:headEnd/>
            <a:tailEnd/>
          </a:ln>
        </p:spPr>
        <p:txBody>
          <a:bodyPr vert="eaVert" wrap="none" anchor="ctr"/>
          <a:lstStyle/>
          <a:p>
            <a:endParaRPr lang="de-DE"/>
          </a:p>
        </p:txBody>
      </p:sp>
      <p:sp>
        <p:nvSpPr>
          <p:cNvPr id="42028" name="AutoShape 47"/>
          <p:cNvSpPr>
            <a:spLocks noChangeArrowheads="1"/>
          </p:cNvSpPr>
          <p:nvPr/>
        </p:nvSpPr>
        <p:spPr bwMode="auto">
          <a:xfrm>
            <a:off x="5508381" y="2254555"/>
            <a:ext cx="432288" cy="199292"/>
          </a:xfrm>
          <a:prstGeom prst="upDownArrow">
            <a:avLst>
              <a:gd name="adj1" fmla="val 50000"/>
              <a:gd name="adj2" fmla="val 20000"/>
            </a:avLst>
          </a:prstGeom>
          <a:solidFill>
            <a:srgbClr val="000080"/>
          </a:solidFill>
          <a:ln w="9525">
            <a:solidFill>
              <a:schemeClr val="tx1"/>
            </a:solidFill>
            <a:miter lim="800000"/>
            <a:headEnd/>
            <a:tailEnd/>
          </a:ln>
        </p:spPr>
        <p:txBody>
          <a:bodyPr vert="eaVert" wrap="none" anchor="ctr"/>
          <a:lstStyle/>
          <a:p>
            <a:endParaRPr lang="de-DE"/>
          </a:p>
        </p:txBody>
      </p:sp>
      <p:sp>
        <p:nvSpPr>
          <p:cNvPr id="42029" name="AutoShape 48"/>
          <p:cNvSpPr>
            <a:spLocks noChangeArrowheads="1"/>
          </p:cNvSpPr>
          <p:nvPr/>
        </p:nvSpPr>
        <p:spPr bwMode="auto">
          <a:xfrm>
            <a:off x="5523035" y="1617113"/>
            <a:ext cx="432288" cy="199292"/>
          </a:xfrm>
          <a:prstGeom prst="upDownArrow">
            <a:avLst>
              <a:gd name="adj1" fmla="val 50000"/>
              <a:gd name="adj2" fmla="val 20000"/>
            </a:avLst>
          </a:prstGeom>
          <a:solidFill>
            <a:srgbClr val="000080"/>
          </a:solidFill>
          <a:ln w="9525">
            <a:solidFill>
              <a:schemeClr val="tx1"/>
            </a:solidFill>
            <a:miter lim="800000"/>
            <a:headEnd/>
            <a:tailEnd/>
          </a:ln>
        </p:spPr>
        <p:txBody>
          <a:bodyPr vert="eaVert" wrap="none" anchor="ctr"/>
          <a:lstStyle/>
          <a:p>
            <a:endParaRPr lang="de-DE"/>
          </a:p>
        </p:txBody>
      </p:sp>
      <p:sp>
        <p:nvSpPr>
          <p:cNvPr id="42030" name="AutoShape 49"/>
          <p:cNvSpPr>
            <a:spLocks noChangeArrowheads="1"/>
          </p:cNvSpPr>
          <p:nvPr/>
        </p:nvSpPr>
        <p:spPr bwMode="auto">
          <a:xfrm>
            <a:off x="5508381" y="2852432"/>
            <a:ext cx="432288" cy="199292"/>
          </a:xfrm>
          <a:prstGeom prst="upDownArrow">
            <a:avLst>
              <a:gd name="adj1" fmla="val 50000"/>
              <a:gd name="adj2" fmla="val 20000"/>
            </a:avLst>
          </a:prstGeom>
          <a:solidFill>
            <a:srgbClr val="000080"/>
          </a:solidFill>
          <a:ln w="9525">
            <a:solidFill>
              <a:schemeClr val="tx1"/>
            </a:solidFill>
            <a:miter lim="800000"/>
            <a:headEnd/>
            <a:tailEnd/>
          </a:ln>
        </p:spPr>
        <p:txBody>
          <a:bodyPr vert="eaVert" wrap="none" anchor="ctr"/>
          <a:lstStyle/>
          <a:p>
            <a:endParaRPr lang="de-DE"/>
          </a:p>
        </p:txBody>
      </p:sp>
    </p:spTree>
    <p:extLst>
      <p:ext uri="{BB962C8B-B14F-4D97-AF65-F5344CB8AC3E}">
        <p14:creationId xmlns:p14="http://schemas.microsoft.com/office/powerpoint/2010/main" val="1785236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linds(horizontal)">
                                      <p:cBhvr>
                                        <p:cTn id="21" dur="500"/>
                                        <p:tgtEl>
                                          <p:spTgt spid="2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linds(horizontal)">
                                      <p:cBhvr>
                                        <p:cTn id="24" dur="500"/>
                                        <p:tgtEl>
                                          <p:spTgt spid="2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linds(horizont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linds(horizontal)">
                                      <p:cBhvr>
                                        <p:cTn id="37" dur="500"/>
                                        <p:tgtEl>
                                          <p:spTgt spid="2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blinds(horizontal)">
                                      <p:cBhvr>
                                        <p:cTn id="43" dur="500"/>
                                        <p:tgtEl>
                                          <p:spTgt spid="4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blinds(horizontal)">
                                      <p:cBhvr>
                                        <p:cTn id="48" dur="500"/>
                                        <p:tgtEl>
                                          <p:spTgt spid="33"/>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linds(horizontal)">
                                      <p:cBhvr>
                                        <p:cTn id="51" dur="500"/>
                                        <p:tgtEl>
                                          <p:spTgt spid="34"/>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blinds(horizontal)">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blinds(horizontal)">
                                      <p:cBhvr>
                                        <p:cTn id="59" dur="500"/>
                                        <p:tgtEl>
                                          <p:spTgt spid="48"/>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blinds(horizontal)">
                                      <p:cBhvr>
                                        <p:cTn id="62" dur="500"/>
                                        <p:tgtEl>
                                          <p:spTgt spid="3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blinds(horizontal)">
                                      <p:cBhvr>
                                        <p:cTn id="67" dur="500"/>
                                        <p:tgtEl>
                                          <p:spTgt spid="4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linds(horizontal)">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41" grpId="0" animBg="1"/>
      <p:bldP spid="42" grpId="0" animBg="1"/>
      <p:bldP spid="46" grpId="0" animBg="1"/>
      <p:bldP spid="47" grpId="0" animBg="1"/>
      <p:bldP spid="48" grpId="0" animBg="1"/>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Lessons</a:t>
            </a:r>
            <a:r>
              <a:rPr lang="de-DE" dirty="0" smtClean="0"/>
              <a:t> </a:t>
            </a:r>
            <a:r>
              <a:rPr lang="de-DE" dirty="0" err="1" smtClean="0"/>
              <a:t>from</a:t>
            </a:r>
            <a:r>
              <a:rPr lang="de-DE" dirty="0" smtClean="0"/>
              <a:t> </a:t>
            </a:r>
            <a:r>
              <a:rPr lang="de-DE" dirty="0" err="1" smtClean="0"/>
              <a:t>the</a:t>
            </a:r>
            <a:r>
              <a:rPr lang="de-DE" dirty="0" smtClean="0"/>
              <a:t> Times of </a:t>
            </a:r>
            <a:r>
              <a:rPr lang="de-DE" dirty="0" err="1" smtClean="0"/>
              <a:t>Sailing</a:t>
            </a:r>
            <a:r>
              <a:rPr lang="de-DE" dirty="0" smtClean="0"/>
              <a:t> </a:t>
            </a:r>
            <a:r>
              <a:rPr lang="de-DE" dirty="0" err="1" smtClean="0"/>
              <a:t>Ships</a:t>
            </a:r>
            <a:endParaRPr lang="de-DE" dirty="0"/>
          </a:p>
        </p:txBody>
      </p:sp>
      <p:sp>
        <p:nvSpPr>
          <p:cNvPr id="4" name="Foliennummernplatzhalter 3"/>
          <p:cNvSpPr>
            <a:spLocks noGrp="1"/>
          </p:cNvSpPr>
          <p:nvPr>
            <p:ph type="sldNum" idx="11"/>
          </p:nvPr>
        </p:nvSpPr>
        <p:spPr/>
        <p:txBody>
          <a:bodyPr/>
          <a:lstStyle/>
          <a:p>
            <a:pPr>
              <a:defRPr/>
            </a:pPr>
            <a:r>
              <a:rPr lang="de-DE" smtClean="0"/>
              <a:t>Page </a:t>
            </a:r>
            <a:fld id="{8E5B5603-D8CE-4A20-B7DF-3AD2318F44B3}" type="slidenum">
              <a:rPr lang="de-DE" smtClean="0"/>
              <a:pPr>
                <a:defRPr/>
              </a:pPr>
              <a:t>3</a:t>
            </a:fld>
            <a:endParaRPr lang="de-DE"/>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68760"/>
            <a:ext cx="9144000" cy="4711230"/>
          </a:xfrm>
          <a:prstGeom prst="rect">
            <a:avLst/>
          </a:prstGeom>
        </p:spPr>
      </p:pic>
      <p:sp>
        <p:nvSpPr>
          <p:cNvPr id="7" name="Espace réservé du pied de page 3"/>
          <p:cNvSpPr>
            <a:spLocks noGrp="1"/>
          </p:cNvSpPr>
          <p:nvPr>
            <p:ph type="ftr" idx="10"/>
          </p:nvPr>
        </p:nvSpPr>
        <p:spPr>
          <a:xfrm>
            <a:off x="457200" y="6356350"/>
            <a:ext cx="6275388" cy="366713"/>
          </a:xfrm>
        </p:spPr>
        <p:txBody>
          <a:bodyPr/>
          <a:lstStyle>
            <a:lvl1pPr>
              <a:defRPr/>
            </a:lvl1pPr>
          </a:lstStyle>
          <a:p>
            <a:pPr>
              <a:defRPr/>
            </a:pPr>
            <a:r>
              <a:rPr lang="de-DE" dirty="0" smtClean="0"/>
              <a:t>ISPRA 2016</a:t>
            </a:r>
            <a:endParaRPr lang="de-DE" dirty="0"/>
          </a:p>
        </p:txBody>
      </p:sp>
      <p:sp>
        <p:nvSpPr>
          <p:cNvPr id="3" name="Textfeld 2"/>
          <p:cNvSpPr txBox="1"/>
          <p:nvPr/>
        </p:nvSpPr>
        <p:spPr>
          <a:xfrm>
            <a:off x="649473" y="2060848"/>
            <a:ext cx="7845053" cy="584775"/>
          </a:xfrm>
          <a:prstGeom prst="rect">
            <a:avLst/>
          </a:prstGeom>
          <a:noFill/>
        </p:spPr>
        <p:txBody>
          <a:bodyPr wrap="square" rtlCol="0">
            <a:spAutoFit/>
          </a:bodyPr>
          <a:lstStyle/>
          <a:p>
            <a:r>
              <a:rPr lang="de-DE" sz="3200" dirty="0" err="1" smtClean="0"/>
              <a:t>Consider</a:t>
            </a:r>
            <a:r>
              <a:rPr lang="de-DE" sz="3200" dirty="0" smtClean="0"/>
              <a:t> all </a:t>
            </a:r>
            <a:r>
              <a:rPr lang="de-DE" sz="3200" dirty="0" err="1" smtClean="0"/>
              <a:t>hazards</a:t>
            </a:r>
            <a:r>
              <a:rPr lang="de-DE" sz="3200" dirty="0" smtClean="0"/>
              <a:t> („TAHOI“)</a:t>
            </a:r>
            <a:endParaRPr lang="de-DE" sz="3200" dirty="0"/>
          </a:p>
        </p:txBody>
      </p:sp>
      <p:sp>
        <p:nvSpPr>
          <p:cNvPr id="8" name="Textfeld 7"/>
          <p:cNvSpPr txBox="1"/>
          <p:nvPr/>
        </p:nvSpPr>
        <p:spPr>
          <a:xfrm>
            <a:off x="683568" y="2574191"/>
            <a:ext cx="7845053" cy="1077218"/>
          </a:xfrm>
          <a:prstGeom prst="rect">
            <a:avLst/>
          </a:prstGeom>
          <a:noFill/>
        </p:spPr>
        <p:txBody>
          <a:bodyPr wrap="square" rtlCol="0">
            <a:spAutoFit/>
          </a:bodyPr>
          <a:lstStyle/>
          <a:p>
            <a:r>
              <a:rPr lang="de-DE" sz="3200" dirty="0" smtClean="0"/>
              <a:t>Run </a:t>
            </a:r>
            <a:r>
              <a:rPr lang="de-DE" sz="3200" dirty="0" err="1" smtClean="0"/>
              <a:t>the</a:t>
            </a:r>
            <a:r>
              <a:rPr lang="de-DE" sz="3200" dirty="0" smtClean="0"/>
              <a:t> </a:t>
            </a:r>
            <a:r>
              <a:rPr lang="de-DE" sz="3200" dirty="0" err="1" smtClean="0"/>
              <a:t>company</a:t>
            </a:r>
            <a:r>
              <a:rPr lang="de-DE" sz="3200" dirty="0" smtClean="0"/>
              <a:t> </a:t>
            </a:r>
            <a:r>
              <a:rPr lang="de-DE" sz="3200" dirty="0" err="1" smtClean="0"/>
              <a:t>and</a:t>
            </a:r>
            <a:r>
              <a:rPr lang="de-DE" sz="3200" dirty="0" smtClean="0"/>
              <a:t> </a:t>
            </a:r>
            <a:r>
              <a:rPr lang="de-DE" sz="3200" dirty="0" err="1" smtClean="0"/>
              <a:t>their</a:t>
            </a:r>
            <a:r>
              <a:rPr lang="de-DE" sz="3200" dirty="0" smtClean="0"/>
              <a:t> </a:t>
            </a:r>
            <a:r>
              <a:rPr lang="de-DE" sz="3200" dirty="0" err="1" smtClean="0"/>
              <a:t>ships</a:t>
            </a:r>
            <a:r>
              <a:rPr lang="de-DE" sz="3200" dirty="0" smtClean="0"/>
              <a:t> </a:t>
            </a:r>
            <a:r>
              <a:rPr lang="de-DE" sz="3200" dirty="0" err="1" smtClean="0"/>
              <a:t>as</a:t>
            </a:r>
            <a:r>
              <a:rPr lang="de-DE" sz="3200" dirty="0" smtClean="0"/>
              <a:t> </a:t>
            </a:r>
            <a:r>
              <a:rPr lang="de-DE" sz="3200" dirty="0" err="1" smtClean="0"/>
              <a:t>functional</a:t>
            </a:r>
            <a:r>
              <a:rPr lang="de-DE" sz="3200" dirty="0" smtClean="0"/>
              <a:t> </a:t>
            </a:r>
            <a:r>
              <a:rPr lang="de-DE" sz="3200" dirty="0" err="1" smtClean="0"/>
              <a:t>systems</a:t>
            </a:r>
            <a:r>
              <a:rPr lang="de-DE" sz="3200" dirty="0" smtClean="0"/>
              <a:t> </a:t>
            </a:r>
            <a:endParaRPr lang="de-DE" sz="3200" dirty="0"/>
          </a:p>
        </p:txBody>
      </p:sp>
      <p:sp>
        <p:nvSpPr>
          <p:cNvPr id="9" name="Textfeld 8"/>
          <p:cNvSpPr txBox="1"/>
          <p:nvPr/>
        </p:nvSpPr>
        <p:spPr>
          <a:xfrm>
            <a:off x="683567" y="3656782"/>
            <a:ext cx="7845053" cy="584775"/>
          </a:xfrm>
          <a:prstGeom prst="rect">
            <a:avLst/>
          </a:prstGeom>
          <a:noFill/>
        </p:spPr>
        <p:txBody>
          <a:bodyPr wrap="square" rtlCol="0">
            <a:spAutoFit/>
          </a:bodyPr>
          <a:lstStyle/>
          <a:p>
            <a:r>
              <a:rPr lang="de-DE" sz="3200" dirty="0" err="1" smtClean="0"/>
              <a:t>Consider</a:t>
            </a:r>
            <a:r>
              <a:rPr lang="de-DE" sz="3200" dirty="0" smtClean="0"/>
              <a:t> </a:t>
            </a:r>
            <a:r>
              <a:rPr lang="de-DE" sz="3200" dirty="0" err="1" smtClean="0"/>
              <a:t>the</a:t>
            </a:r>
            <a:r>
              <a:rPr lang="de-DE" sz="3200" dirty="0" smtClean="0"/>
              <a:t> </a:t>
            </a:r>
            <a:r>
              <a:rPr lang="de-DE" sz="3200" dirty="0" err="1" smtClean="0"/>
              <a:t>life</a:t>
            </a:r>
            <a:r>
              <a:rPr lang="de-DE" sz="3200" dirty="0" smtClean="0"/>
              <a:t> </a:t>
            </a:r>
            <a:r>
              <a:rPr lang="de-DE" sz="3200" dirty="0" err="1" smtClean="0"/>
              <a:t>cycle</a:t>
            </a:r>
            <a:endParaRPr lang="de-DE" sz="3200" dirty="0"/>
          </a:p>
        </p:txBody>
      </p:sp>
      <p:sp>
        <p:nvSpPr>
          <p:cNvPr id="10" name="Textfeld 9"/>
          <p:cNvSpPr txBox="1"/>
          <p:nvPr/>
        </p:nvSpPr>
        <p:spPr>
          <a:xfrm>
            <a:off x="683568" y="4284385"/>
            <a:ext cx="7845053" cy="584775"/>
          </a:xfrm>
          <a:prstGeom prst="rect">
            <a:avLst/>
          </a:prstGeom>
          <a:noFill/>
        </p:spPr>
        <p:txBody>
          <a:bodyPr wrap="square" rtlCol="0">
            <a:spAutoFit/>
          </a:bodyPr>
          <a:lstStyle/>
          <a:p>
            <a:r>
              <a:rPr lang="de-DE" sz="3200" dirty="0" err="1" smtClean="0"/>
              <a:t>Maintain</a:t>
            </a:r>
            <a:r>
              <a:rPr lang="de-DE" sz="3200" dirty="0" smtClean="0"/>
              <a:t> proper trade-offs</a:t>
            </a:r>
            <a:endParaRPr lang="de-DE" sz="3200" dirty="0"/>
          </a:p>
        </p:txBody>
      </p:sp>
    </p:spTree>
    <p:extLst>
      <p:ext uri="{BB962C8B-B14F-4D97-AF65-F5344CB8AC3E}">
        <p14:creationId xmlns:p14="http://schemas.microsoft.com/office/powerpoint/2010/main" val="253349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0"/>
            <a:ext cx="8291264" cy="1130300"/>
          </a:xfrm>
        </p:spPr>
        <p:txBody>
          <a:bodyPr/>
          <a:lstStyle/>
          <a:p>
            <a:pPr algn="l"/>
            <a:r>
              <a:rPr lang="de-DE" dirty="0" smtClean="0"/>
              <a:t>Air Traffic – Element of </a:t>
            </a:r>
            <a:r>
              <a:rPr lang="de-DE" dirty="0" err="1" smtClean="0"/>
              <a:t>the</a:t>
            </a:r>
            <a:r>
              <a:rPr lang="de-DE" dirty="0" smtClean="0"/>
              <a:t> </a:t>
            </a:r>
            <a:r>
              <a:rPr lang="de-DE" dirty="0"/>
              <a:t>T</a:t>
            </a:r>
            <a:r>
              <a:rPr lang="de-DE" dirty="0" smtClean="0"/>
              <a:t>ransport </a:t>
            </a:r>
            <a:r>
              <a:rPr lang="de-DE" dirty="0" err="1" smtClean="0"/>
              <a:t>Sector</a:t>
            </a:r>
            <a:endParaRPr lang="de-DE" dirty="0"/>
          </a:p>
        </p:txBody>
      </p:sp>
      <p:sp>
        <p:nvSpPr>
          <p:cNvPr id="4" name="Fußzeilenplatzhalter 3"/>
          <p:cNvSpPr>
            <a:spLocks noGrp="1"/>
          </p:cNvSpPr>
          <p:nvPr>
            <p:ph type="ftr" idx="10"/>
          </p:nvPr>
        </p:nvSpPr>
        <p:spPr/>
        <p:txBody>
          <a:bodyPr/>
          <a:lstStyle/>
          <a:p>
            <a:pPr>
              <a:defRPr/>
            </a:pPr>
            <a:r>
              <a:rPr lang="de-DE" dirty="0" smtClean="0"/>
              <a:t>ISPRA 2016</a:t>
            </a:r>
            <a:endParaRPr lang="de-DE" dirty="0"/>
          </a:p>
        </p:txBody>
      </p:sp>
      <p:sp>
        <p:nvSpPr>
          <p:cNvPr id="5" name="Foliennummernplatzhalter 4"/>
          <p:cNvSpPr>
            <a:spLocks noGrp="1"/>
          </p:cNvSpPr>
          <p:nvPr>
            <p:ph type="sldNum" idx="11"/>
          </p:nvPr>
        </p:nvSpPr>
        <p:spPr/>
        <p:txBody>
          <a:bodyPr/>
          <a:lstStyle/>
          <a:p>
            <a:pPr>
              <a:defRPr/>
            </a:pPr>
            <a:r>
              <a:rPr lang="de-DE" dirty="0" smtClean="0"/>
              <a:t>Page </a:t>
            </a:r>
            <a:fld id="{6BD8012C-64B3-44AA-9E1C-E1059287FA85}" type="slidenum">
              <a:rPr lang="de-DE" smtClean="0"/>
              <a:pPr>
                <a:defRPr/>
              </a:pPr>
              <a:t>4</a:t>
            </a:fld>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4162" y="3115839"/>
            <a:ext cx="2628900" cy="1200150"/>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027" y="1448389"/>
            <a:ext cx="2628900" cy="1200150"/>
          </a:xfrm>
          <a:prstGeom prst="rect">
            <a:avLst/>
          </a:prstGeom>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3062" y="1297051"/>
            <a:ext cx="2628900" cy="1200150"/>
          </a:xfrm>
          <a:prstGeom prst="rect">
            <a:avLst/>
          </a:prstGeom>
        </p:spPr>
      </p:pic>
      <p:pic>
        <p:nvPicPr>
          <p:cNvPr id="10" name="Grafik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262" y="4838111"/>
            <a:ext cx="2628900" cy="1200150"/>
          </a:xfrm>
          <a:prstGeom prst="rect">
            <a:avLst/>
          </a:prstGeom>
        </p:spPr>
      </p:pic>
      <p:pic>
        <p:nvPicPr>
          <p:cNvPr id="11" name="Grafik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08713" y="4832564"/>
            <a:ext cx="2628900" cy="1200150"/>
          </a:xfrm>
          <a:prstGeom prst="rect">
            <a:avLst/>
          </a:prstGeom>
        </p:spPr>
      </p:pic>
      <p:sp>
        <p:nvSpPr>
          <p:cNvPr id="3" name="Textfeld 2"/>
          <p:cNvSpPr txBox="1"/>
          <p:nvPr/>
        </p:nvSpPr>
        <p:spPr>
          <a:xfrm>
            <a:off x="3294162" y="1628800"/>
            <a:ext cx="2429966" cy="523220"/>
          </a:xfrm>
          <a:prstGeom prst="rect">
            <a:avLst/>
          </a:prstGeom>
          <a:noFill/>
        </p:spPr>
        <p:txBody>
          <a:bodyPr wrap="square" rtlCol="0">
            <a:spAutoFit/>
          </a:bodyPr>
          <a:lstStyle/>
          <a:p>
            <a:pPr algn="ctr"/>
            <a:r>
              <a:rPr lang="de-DE" sz="2800" b="1" dirty="0" err="1" smtClean="0">
                <a:solidFill>
                  <a:schemeClr val="tx1"/>
                </a:solidFill>
              </a:rPr>
              <a:t>Passengers</a:t>
            </a:r>
            <a:endParaRPr lang="de-DE" sz="2800" b="1" dirty="0">
              <a:solidFill>
                <a:schemeClr val="tx1"/>
              </a:solidFill>
            </a:endParaRPr>
          </a:p>
        </p:txBody>
      </p:sp>
      <p:sp>
        <p:nvSpPr>
          <p:cNvPr id="12" name="Textfeld 11"/>
          <p:cNvSpPr txBox="1"/>
          <p:nvPr/>
        </p:nvSpPr>
        <p:spPr>
          <a:xfrm>
            <a:off x="3446562" y="5210036"/>
            <a:ext cx="2429966" cy="523220"/>
          </a:xfrm>
          <a:prstGeom prst="rect">
            <a:avLst/>
          </a:prstGeom>
          <a:noFill/>
        </p:spPr>
        <p:txBody>
          <a:bodyPr wrap="square" rtlCol="0">
            <a:spAutoFit/>
          </a:bodyPr>
          <a:lstStyle/>
          <a:p>
            <a:pPr algn="ctr"/>
            <a:r>
              <a:rPr lang="de-DE" sz="2800" b="1" dirty="0" smtClean="0">
                <a:solidFill>
                  <a:schemeClr val="tx1"/>
                </a:solidFill>
              </a:rPr>
              <a:t>Cargo</a:t>
            </a:r>
            <a:endParaRPr lang="de-DE" sz="2800" b="1" dirty="0">
              <a:solidFill>
                <a:schemeClr val="tx1"/>
              </a:solidFill>
            </a:endParaRPr>
          </a:p>
        </p:txBody>
      </p:sp>
      <p:sp>
        <p:nvSpPr>
          <p:cNvPr id="13" name="Textfeld 12"/>
          <p:cNvSpPr txBox="1"/>
          <p:nvPr/>
        </p:nvSpPr>
        <p:spPr>
          <a:xfrm>
            <a:off x="629866" y="3052117"/>
            <a:ext cx="2429966" cy="1384995"/>
          </a:xfrm>
          <a:prstGeom prst="rect">
            <a:avLst/>
          </a:prstGeom>
          <a:noFill/>
        </p:spPr>
        <p:txBody>
          <a:bodyPr wrap="square" rtlCol="0">
            <a:spAutoFit/>
          </a:bodyPr>
          <a:lstStyle/>
          <a:p>
            <a:pPr algn="ctr"/>
            <a:r>
              <a:rPr lang="de-DE" sz="2800" b="1" dirty="0" smtClean="0">
                <a:solidFill>
                  <a:schemeClr val="tx1"/>
                </a:solidFill>
              </a:rPr>
              <a:t>Cross </a:t>
            </a:r>
            <a:r>
              <a:rPr lang="de-DE" sz="2800" b="1" dirty="0" err="1" smtClean="0">
                <a:solidFill>
                  <a:schemeClr val="tx1"/>
                </a:solidFill>
              </a:rPr>
              <a:t>Cutting</a:t>
            </a:r>
            <a:r>
              <a:rPr lang="de-DE" sz="2800" b="1" dirty="0" smtClean="0">
                <a:solidFill>
                  <a:schemeClr val="tx1"/>
                </a:solidFill>
              </a:rPr>
              <a:t> </a:t>
            </a:r>
            <a:r>
              <a:rPr lang="de-DE" sz="2800" b="1" dirty="0" err="1" smtClean="0">
                <a:solidFill>
                  <a:schemeClr val="tx1"/>
                </a:solidFill>
              </a:rPr>
              <a:t>Effects</a:t>
            </a:r>
            <a:r>
              <a:rPr lang="de-DE" sz="2800" b="1" dirty="0" smtClean="0">
                <a:solidFill>
                  <a:schemeClr val="tx1"/>
                </a:solidFill>
              </a:rPr>
              <a:t>?</a:t>
            </a:r>
            <a:endParaRPr lang="de-DE" sz="2800" b="1" dirty="0">
              <a:solidFill>
                <a:schemeClr val="tx1"/>
              </a:solidFill>
            </a:endParaRPr>
          </a:p>
        </p:txBody>
      </p:sp>
      <p:sp>
        <p:nvSpPr>
          <p:cNvPr id="14" name="Textfeld 13"/>
          <p:cNvSpPr txBox="1"/>
          <p:nvPr/>
        </p:nvSpPr>
        <p:spPr>
          <a:xfrm>
            <a:off x="6208713" y="2942443"/>
            <a:ext cx="2429966" cy="523220"/>
          </a:xfrm>
          <a:prstGeom prst="rect">
            <a:avLst/>
          </a:prstGeom>
          <a:noFill/>
        </p:spPr>
        <p:txBody>
          <a:bodyPr wrap="square" rtlCol="0">
            <a:spAutoFit/>
          </a:bodyPr>
          <a:lstStyle/>
          <a:p>
            <a:pPr algn="ctr"/>
            <a:r>
              <a:rPr lang="de-DE" sz="2800" b="1" dirty="0" err="1" smtClean="0">
                <a:solidFill>
                  <a:schemeClr val="tx1"/>
                </a:solidFill>
              </a:rPr>
              <a:t>Priorities</a:t>
            </a:r>
            <a:r>
              <a:rPr lang="de-DE" sz="2800" b="1" dirty="0" smtClean="0">
                <a:solidFill>
                  <a:schemeClr val="tx1"/>
                </a:solidFill>
              </a:rPr>
              <a:t>?</a:t>
            </a:r>
            <a:endParaRPr lang="de-DE" sz="2800" b="1" dirty="0">
              <a:solidFill>
                <a:schemeClr val="tx1"/>
              </a:solidFill>
            </a:endParaRPr>
          </a:p>
        </p:txBody>
      </p:sp>
      <p:sp>
        <p:nvSpPr>
          <p:cNvPr id="15" name="Textfeld 14"/>
          <p:cNvSpPr txBox="1"/>
          <p:nvPr/>
        </p:nvSpPr>
        <p:spPr>
          <a:xfrm>
            <a:off x="6156176" y="3645024"/>
            <a:ext cx="1440160" cy="523220"/>
          </a:xfrm>
          <a:prstGeom prst="rect">
            <a:avLst/>
          </a:prstGeom>
          <a:noFill/>
        </p:spPr>
        <p:txBody>
          <a:bodyPr wrap="square" rtlCol="0">
            <a:spAutoFit/>
          </a:bodyPr>
          <a:lstStyle/>
          <a:p>
            <a:pPr algn="ctr"/>
            <a:r>
              <a:rPr lang="de-DE" sz="2800" b="1" i="1" dirty="0" err="1" smtClean="0">
                <a:solidFill>
                  <a:schemeClr val="tx1"/>
                </a:solidFill>
              </a:rPr>
              <a:t>Safety</a:t>
            </a:r>
            <a:r>
              <a:rPr lang="de-DE" sz="2800" b="1" dirty="0" smtClean="0">
                <a:solidFill>
                  <a:schemeClr val="tx1"/>
                </a:solidFill>
              </a:rPr>
              <a:t> </a:t>
            </a:r>
            <a:endParaRPr lang="de-DE" sz="2800" b="1" dirty="0">
              <a:solidFill>
                <a:schemeClr val="tx1"/>
              </a:solidFill>
            </a:endParaRPr>
          </a:p>
        </p:txBody>
      </p:sp>
      <p:sp>
        <p:nvSpPr>
          <p:cNvPr id="16" name="Textfeld 15"/>
          <p:cNvSpPr txBox="1"/>
          <p:nvPr/>
        </p:nvSpPr>
        <p:spPr>
          <a:xfrm>
            <a:off x="7277241" y="4094315"/>
            <a:ext cx="1728192" cy="523220"/>
          </a:xfrm>
          <a:prstGeom prst="rect">
            <a:avLst/>
          </a:prstGeom>
          <a:noFill/>
        </p:spPr>
        <p:txBody>
          <a:bodyPr wrap="square" rtlCol="0">
            <a:spAutoFit/>
          </a:bodyPr>
          <a:lstStyle/>
          <a:p>
            <a:pPr algn="ctr"/>
            <a:r>
              <a:rPr lang="de-DE" sz="2800" b="1" i="1" dirty="0" err="1" smtClean="0">
                <a:solidFill>
                  <a:schemeClr val="tx1"/>
                </a:solidFill>
              </a:rPr>
              <a:t>Capacity</a:t>
            </a:r>
            <a:endParaRPr lang="de-DE" sz="2800" b="1" dirty="0">
              <a:solidFill>
                <a:schemeClr val="tx1"/>
              </a:solidFill>
            </a:endParaRPr>
          </a:p>
        </p:txBody>
      </p:sp>
    </p:spTree>
    <p:extLst>
      <p:ext uri="{BB962C8B-B14F-4D97-AF65-F5344CB8AC3E}">
        <p14:creationId xmlns:p14="http://schemas.microsoft.com/office/powerpoint/2010/main" val="41635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e-DE" dirty="0" err="1" smtClean="0"/>
              <a:t>Resilience</a:t>
            </a:r>
            <a:r>
              <a:rPr lang="de-DE" dirty="0" smtClean="0"/>
              <a:t> in Aviation</a:t>
            </a:r>
            <a:endParaRPr lang="de-DE" dirty="0"/>
          </a:p>
        </p:txBody>
      </p:sp>
      <p:pic>
        <p:nvPicPr>
          <p:cNvPr id="29" name="Grafik 28"/>
          <p:cNvPicPr>
            <a:picLocks noChangeAspect="1"/>
          </p:cNvPicPr>
          <p:nvPr/>
        </p:nvPicPr>
        <p:blipFill>
          <a:blip r:embed="rId3"/>
          <a:stretch>
            <a:fillRect/>
          </a:stretch>
        </p:blipFill>
        <p:spPr>
          <a:xfrm>
            <a:off x="3398887" y="2490787"/>
            <a:ext cx="2181225" cy="1876425"/>
          </a:xfrm>
          <a:prstGeom prst="rect">
            <a:avLst/>
          </a:prstGeom>
        </p:spPr>
      </p:pic>
      <p:sp>
        <p:nvSpPr>
          <p:cNvPr id="30" name="Textfeld 29"/>
          <p:cNvSpPr txBox="1"/>
          <p:nvPr/>
        </p:nvSpPr>
        <p:spPr>
          <a:xfrm>
            <a:off x="3059832" y="1628800"/>
            <a:ext cx="2808312" cy="369332"/>
          </a:xfrm>
          <a:prstGeom prst="rect">
            <a:avLst/>
          </a:prstGeom>
          <a:noFill/>
        </p:spPr>
        <p:txBody>
          <a:bodyPr wrap="square" rtlCol="0">
            <a:spAutoFit/>
          </a:bodyPr>
          <a:lstStyle/>
          <a:p>
            <a:pPr algn="ctr"/>
            <a:r>
              <a:rPr lang="de-DE" b="1" dirty="0" smtClean="0">
                <a:solidFill>
                  <a:schemeClr val="tx1"/>
                </a:solidFill>
              </a:rPr>
              <a:t>Organisation</a:t>
            </a:r>
            <a:endParaRPr lang="de-DE" b="1" dirty="0">
              <a:solidFill>
                <a:schemeClr val="tx1"/>
              </a:solidFill>
            </a:endParaRPr>
          </a:p>
        </p:txBody>
      </p:sp>
      <p:sp>
        <p:nvSpPr>
          <p:cNvPr id="32" name="Textfeld 31"/>
          <p:cNvSpPr txBox="1"/>
          <p:nvPr/>
        </p:nvSpPr>
        <p:spPr>
          <a:xfrm>
            <a:off x="3131840" y="4787860"/>
            <a:ext cx="2808312" cy="369332"/>
          </a:xfrm>
          <a:prstGeom prst="rect">
            <a:avLst/>
          </a:prstGeom>
          <a:noFill/>
        </p:spPr>
        <p:txBody>
          <a:bodyPr wrap="square" rtlCol="0">
            <a:spAutoFit/>
          </a:bodyPr>
          <a:lstStyle/>
          <a:p>
            <a:pPr algn="ctr"/>
            <a:r>
              <a:rPr lang="de-DE" b="1" dirty="0" smtClean="0">
                <a:solidFill>
                  <a:schemeClr val="tx1"/>
                </a:solidFill>
              </a:rPr>
              <a:t>Technology</a:t>
            </a:r>
            <a:endParaRPr lang="de-DE" b="1" dirty="0">
              <a:solidFill>
                <a:schemeClr val="tx1"/>
              </a:solidFill>
            </a:endParaRPr>
          </a:p>
        </p:txBody>
      </p:sp>
      <p:sp>
        <p:nvSpPr>
          <p:cNvPr id="33" name="Textfeld 32"/>
          <p:cNvSpPr txBox="1"/>
          <p:nvPr/>
        </p:nvSpPr>
        <p:spPr>
          <a:xfrm>
            <a:off x="539552" y="3244333"/>
            <a:ext cx="2808312" cy="369332"/>
          </a:xfrm>
          <a:prstGeom prst="rect">
            <a:avLst/>
          </a:prstGeom>
          <a:noFill/>
        </p:spPr>
        <p:txBody>
          <a:bodyPr wrap="square" rtlCol="0">
            <a:spAutoFit/>
          </a:bodyPr>
          <a:lstStyle/>
          <a:p>
            <a:pPr algn="r"/>
            <a:r>
              <a:rPr lang="de-DE" b="1" dirty="0" smtClean="0">
                <a:solidFill>
                  <a:schemeClr val="tx1"/>
                </a:solidFill>
              </a:rPr>
              <a:t>Design</a:t>
            </a:r>
            <a:endParaRPr lang="de-DE" b="1" dirty="0">
              <a:solidFill>
                <a:schemeClr val="tx1"/>
              </a:solidFill>
            </a:endParaRPr>
          </a:p>
        </p:txBody>
      </p:sp>
      <p:sp>
        <p:nvSpPr>
          <p:cNvPr id="34" name="Textfeld 33"/>
          <p:cNvSpPr txBox="1"/>
          <p:nvPr/>
        </p:nvSpPr>
        <p:spPr>
          <a:xfrm>
            <a:off x="5580112" y="3270521"/>
            <a:ext cx="2808312" cy="369332"/>
          </a:xfrm>
          <a:prstGeom prst="rect">
            <a:avLst/>
          </a:prstGeom>
          <a:noFill/>
        </p:spPr>
        <p:txBody>
          <a:bodyPr wrap="square" rtlCol="0">
            <a:spAutoFit/>
          </a:bodyPr>
          <a:lstStyle/>
          <a:p>
            <a:r>
              <a:rPr lang="de-DE" b="1" dirty="0" smtClean="0">
                <a:solidFill>
                  <a:schemeClr val="tx1"/>
                </a:solidFill>
              </a:rPr>
              <a:t>Maintenance</a:t>
            </a:r>
          </a:p>
        </p:txBody>
      </p:sp>
      <p:sp>
        <p:nvSpPr>
          <p:cNvPr id="35" name="Textfeld 34"/>
          <p:cNvSpPr txBox="1"/>
          <p:nvPr/>
        </p:nvSpPr>
        <p:spPr>
          <a:xfrm>
            <a:off x="4930017" y="2218394"/>
            <a:ext cx="2808312" cy="369332"/>
          </a:xfrm>
          <a:prstGeom prst="rect">
            <a:avLst/>
          </a:prstGeom>
          <a:noFill/>
        </p:spPr>
        <p:txBody>
          <a:bodyPr wrap="square" rtlCol="0">
            <a:spAutoFit/>
          </a:bodyPr>
          <a:lstStyle/>
          <a:p>
            <a:pPr algn="ctr"/>
            <a:r>
              <a:rPr lang="de-DE" b="1" dirty="0" err="1" smtClean="0">
                <a:solidFill>
                  <a:schemeClr val="tx1"/>
                </a:solidFill>
              </a:rPr>
              <a:t>Upstream</a:t>
            </a:r>
            <a:endParaRPr lang="de-DE" b="1" dirty="0" smtClean="0">
              <a:solidFill>
                <a:schemeClr val="tx1"/>
              </a:solidFill>
            </a:endParaRPr>
          </a:p>
        </p:txBody>
      </p:sp>
      <p:sp>
        <p:nvSpPr>
          <p:cNvPr id="36" name="Textfeld 35"/>
          <p:cNvSpPr txBox="1"/>
          <p:nvPr/>
        </p:nvSpPr>
        <p:spPr>
          <a:xfrm>
            <a:off x="1261839" y="4261737"/>
            <a:ext cx="2808312" cy="369332"/>
          </a:xfrm>
          <a:prstGeom prst="rect">
            <a:avLst/>
          </a:prstGeom>
          <a:noFill/>
        </p:spPr>
        <p:txBody>
          <a:bodyPr wrap="square" rtlCol="0">
            <a:spAutoFit/>
          </a:bodyPr>
          <a:lstStyle/>
          <a:p>
            <a:pPr algn="ctr"/>
            <a:r>
              <a:rPr lang="de-DE" b="1" dirty="0" err="1" smtClean="0">
                <a:solidFill>
                  <a:schemeClr val="tx1"/>
                </a:solidFill>
              </a:rPr>
              <a:t>Downstram</a:t>
            </a:r>
            <a:endParaRPr lang="de-DE" b="1" dirty="0" smtClean="0">
              <a:solidFill>
                <a:schemeClr val="tx1"/>
              </a:solidFill>
            </a:endParaRPr>
          </a:p>
        </p:txBody>
      </p:sp>
      <p:sp>
        <p:nvSpPr>
          <p:cNvPr id="11" name="Textfeld 10"/>
          <p:cNvSpPr txBox="1"/>
          <p:nvPr/>
        </p:nvSpPr>
        <p:spPr>
          <a:xfrm>
            <a:off x="107504" y="1259468"/>
            <a:ext cx="2808312" cy="1200329"/>
          </a:xfrm>
          <a:prstGeom prst="rect">
            <a:avLst/>
          </a:prstGeom>
          <a:noFill/>
        </p:spPr>
        <p:txBody>
          <a:bodyPr wrap="square" rtlCol="0">
            <a:spAutoFit/>
          </a:bodyPr>
          <a:lstStyle/>
          <a:p>
            <a:pPr algn="ctr"/>
            <a:r>
              <a:rPr lang="de-DE" sz="2400" b="1" dirty="0" err="1" smtClean="0">
                <a:solidFill>
                  <a:schemeClr val="tx1"/>
                </a:solidFill>
              </a:rPr>
              <a:t>Safety</a:t>
            </a:r>
            <a:r>
              <a:rPr lang="de-DE" sz="2400" b="1" dirty="0" smtClean="0">
                <a:solidFill>
                  <a:schemeClr val="tx1"/>
                </a:solidFill>
              </a:rPr>
              <a:t> </a:t>
            </a:r>
            <a:r>
              <a:rPr lang="de-DE" sz="2400" b="1" dirty="0" err="1" smtClean="0">
                <a:solidFill>
                  <a:schemeClr val="tx1"/>
                </a:solidFill>
              </a:rPr>
              <a:t>view</a:t>
            </a:r>
            <a:r>
              <a:rPr lang="de-DE" sz="2400" b="1" dirty="0" smtClean="0">
                <a:solidFill>
                  <a:schemeClr val="tx1"/>
                </a:solidFill>
              </a:rPr>
              <a:t>: „</a:t>
            </a:r>
            <a:r>
              <a:rPr lang="de-DE" sz="2400" b="1" dirty="0" err="1" smtClean="0">
                <a:solidFill>
                  <a:schemeClr val="tx1"/>
                </a:solidFill>
              </a:rPr>
              <a:t>Avoiding</a:t>
            </a:r>
            <a:r>
              <a:rPr lang="de-DE" sz="2400" b="1" dirty="0" smtClean="0">
                <a:solidFill>
                  <a:schemeClr val="tx1"/>
                </a:solidFill>
              </a:rPr>
              <a:t> </a:t>
            </a:r>
            <a:r>
              <a:rPr lang="de-DE" sz="2400" b="1" dirty="0" err="1" smtClean="0">
                <a:solidFill>
                  <a:schemeClr val="tx1"/>
                </a:solidFill>
              </a:rPr>
              <a:t>harm</a:t>
            </a:r>
            <a:r>
              <a:rPr lang="de-DE" sz="2400" b="1" dirty="0" smtClean="0">
                <a:solidFill>
                  <a:schemeClr val="tx1"/>
                </a:solidFill>
              </a:rPr>
              <a:t> </a:t>
            </a:r>
            <a:r>
              <a:rPr lang="de-DE" sz="2400" b="1" dirty="0" err="1" smtClean="0">
                <a:solidFill>
                  <a:schemeClr val="tx1"/>
                </a:solidFill>
              </a:rPr>
              <a:t>to</a:t>
            </a:r>
            <a:r>
              <a:rPr lang="de-DE" sz="2400" b="1" dirty="0" smtClean="0">
                <a:solidFill>
                  <a:schemeClr val="tx1"/>
                </a:solidFill>
              </a:rPr>
              <a:t> </a:t>
            </a:r>
            <a:r>
              <a:rPr lang="de-DE" sz="2400" b="1" dirty="0" err="1" smtClean="0">
                <a:solidFill>
                  <a:schemeClr val="tx1"/>
                </a:solidFill>
              </a:rPr>
              <a:t>people</a:t>
            </a:r>
            <a:r>
              <a:rPr lang="de-DE" sz="2400" b="1" dirty="0" smtClean="0">
                <a:solidFill>
                  <a:schemeClr val="tx1"/>
                </a:solidFill>
              </a:rPr>
              <a:t>“</a:t>
            </a:r>
            <a:endParaRPr lang="de-DE" sz="2400" b="1" dirty="0">
              <a:solidFill>
                <a:schemeClr val="tx1"/>
              </a:solidFill>
            </a:endParaRPr>
          </a:p>
        </p:txBody>
      </p:sp>
      <p:sp>
        <p:nvSpPr>
          <p:cNvPr id="12" name="Textfeld 11"/>
          <p:cNvSpPr txBox="1"/>
          <p:nvPr/>
        </p:nvSpPr>
        <p:spPr>
          <a:xfrm>
            <a:off x="457200" y="5313983"/>
            <a:ext cx="2808312" cy="1200329"/>
          </a:xfrm>
          <a:prstGeom prst="rect">
            <a:avLst/>
          </a:prstGeom>
          <a:noFill/>
        </p:spPr>
        <p:txBody>
          <a:bodyPr wrap="square" rtlCol="0">
            <a:spAutoFit/>
          </a:bodyPr>
          <a:lstStyle/>
          <a:p>
            <a:pPr algn="ctr"/>
            <a:r>
              <a:rPr lang="de-DE" sz="2400" b="1" dirty="0" err="1" smtClean="0">
                <a:solidFill>
                  <a:schemeClr val="tx1"/>
                </a:solidFill>
              </a:rPr>
              <a:t>Capacity</a:t>
            </a:r>
            <a:r>
              <a:rPr lang="de-DE" sz="2400" b="1" dirty="0" smtClean="0">
                <a:solidFill>
                  <a:schemeClr val="tx1"/>
                </a:solidFill>
              </a:rPr>
              <a:t> View: „</a:t>
            </a:r>
            <a:r>
              <a:rPr lang="de-DE" sz="2400" b="1" dirty="0" err="1" smtClean="0">
                <a:solidFill>
                  <a:schemeClr val="tx1"/>
                </a:solidFill>
              </a:rPr>
              <a:t>Maintaining</a:t>
            </a:r>
            <a:r>
              <a:rPr lang="de-DE" sz="2400" b="1" dirty="0" smtClean="0">
                <a:solidFill>
                  <a:schemeClr val="tx1"/>
                </a:solidFill>
              </a:rPr>
              <a:t> </a:t>
            </a:r>
            <a:r>
              <a:rPr lang="de-DE" sz="2400" b="1" dirty="0">
                <a:solidFill>
                  <a:schemeClr val="tx1"/>
                </a:solidFill>
              </a:rPr>
              <a:t>C</a:t>
            </a:r>
            <a:r>
              <a:rPr lang="de-DE" sz="2400" b="1" dirty="0" smtClean="0">
                <a:solidFill>
                  <a:schemeClr val="tx1"/>
                </a:solidFill>
              </a:rPr>
              <a:t>ritical </a:t>
            </a:r>
            <a:r>
              <a:rPr lang="de-DE" sz="2400" b="1" dirty="0">
                <a:solidFill>
                  <a:schemeClr val="tx1"/>
                </a:solidFill>
              </a:rPr>
              <a:t>S</a:t>
            </a:r>
            <a:r>
              <a:rPr lang="de-DE" sz="2400" b="1" dirty="0" smtClean="0">
                <a:solidFill>
                  <a:schemeClr val="tx1"/>
                </a:solidFill>
              </a:rPr>
              <a:t>ervices“</a:t>
            </a:r>
            <a:endParaRPr lang="de-DE" sz="2400" b="1" dirty="0">
              <a:solidFill>
                <a:schemeClr val="tx1"/>
              </a:solidFill>
            </a:endParaRPr>
          </a:p>
        </p:txBody>
      </p:sp>
      <p:sp>
        <p:nvSpPr>
          <p:cNvPr id="13" name="Textfeld 12"/>
          <p:cNvSpPr txBox="1"/>
          <p:nvPr/>
        </p:nvSpPr>
        <p:spPr>
          <a:xfrm>
            <a:off x="6335688" y="1252801"/>
            <a:ext cx="2808312" cy="1200329"/>
          </a:xfrm>
          <a:prstGeom prst="rect">
            <a:avLst/>
          </a:prstGeom>
          <a:noFill/>
        </p:spPr>
        <p:txBody>
          <a:bodyPr wrap="square" rtlCol="0">
            <a:spAutoFit/>
          </a:bodyPr>
          <a:lstStyle/>
          <a:p>
            <a:pPr algn="ctr"/>
            <a:r>
              <a:rPr lang="de-DE" sz="2400" b="1" dirty="0" smtClean="0">
                <a:solidFill>
                  <a:schemeClr val="tx1"/>
                </a:solidFill>
              </a:rPr>
              <a:t>Security </a:t>
            </a:r>
            <a:r>
              <a:rPr lang="de-DE" sz="2400" b="1" dirty="0" err="1" smtClean="0">
                <a:solidFill>
                  <a:schemeClr val="tx1"/>
                </a:solidFill>
              </a:rPr>
              <a:t>view</a:t>
            </a:r>
            <a:r>
              <a:rPr lang="de-DE" sz="2400" b="1" dirty="0" smtClean="0">
                <a:solidFill>
                  <a:schemeClr val="tx1"/>
                </a:solidFill>
              </a:rPr>
              <a:t>: „</a:t>
            </a:r>
            <a:r>
              <a:rPr lang="de-DE" sz="2400" b="1" dirty="0" err="1" smtClean="0">
                <a:solidFill>
                  <a:schemeClr val="tx1"/>
                </a:solidFill>
              </a:rPr>
              <a:t>Surviving</a:t>
            </a:r>
            <a:r>
              <a:rPr lang="de-DE" sz="2400" b="1" dirty="0" smtClean="0">
                <a:solidFill>
                  <a:schemeClr val="tx1"/>
                </a:solidFill>
              </a:rPr>
              <a:t> </a:t>
            </a:r>
            <a:r>
              <a:rPr lang="de-DE" sz="2400" b="1" dirty="0" err="1" smtClean="0">
                <a:solidFill>
                  <a:schemeClr val="tx1"/>
                </a:solidFill>
              </a:rPr>
              <a:t>attacks</a:t>
            </a:r>
            <a:r>
              <a:rPr lang="de-DE" sz="2400" b="1" dirty="0" smtClean="0">
                <a:solidFill>
                  <a:schemeClr val="tx1"/>
                </a:solidFill>
              </a:rPr>
              <a:t>“</a:t>
            </a:r>
            <a:endParaRPr lang="de-DE" sz="2400" b="1" dirty="0">
              <a:solidFill>
                <a:schemeClr val="tx1"/>
              </a:solidFill>
            </a:endParaRPr>
          </a:p>
        </p:txBody>
      </p:sp>
      <p:sp>
        <p:nvSpPr>
          <p:cNvPr id="14" name="Textfeld 13"/>
          <p:cNvSpPr txBox="1"/>
          <p:nvPr/>
        </p:nvSpPr>
        <p:spPr>
          <a:xfrm>
            <a:off x="5580112" y="5213422"/>
            <a:ext cx="2808312" cy="830997"/>
          </a:xfrm>
          <a:prstGeom prst="rect">
            <a:avLst/>
          </a:prstGeom>
          <a:noFill/>
        </p:spPr>
        <p:txBody>
          <a:bodyPr wrap="square" rtlCol="0">
            <a:spAutoFit/>
          </a:bodyPr>
          <a:lstStyle/>
          <a:p>
            <a:pPr algn="ctr"/>
            <a:r>
              <a:rPr lang="de-DE" sz="2400" b="1" dirty="0" smtClean="0">
                <a:solidFill>
                  <a:schemeClr val="tx1"/>
                </a:solidFill>
              </a:rPr>
              <a:t>„Managing </a:t>
            </a:r>
            <a:r>
              <a:rPr lang="de-DE" sz="2400" b="1" dirty="0" err="1" smtClean="0">
                <a:solidFill>
                  <a:schemeClr val="tx1"/>
                </a:solidFill>
              </a:rPr>
              <a:t>the</a:t>
            </a:r>
            <a:r>
              <a:rPr lang="de-DE" sz="2400" b="1" dirty="0" smtClean="0">
                <a:solidFill>
                  <a:schemeClr val="tx1"/>
                </a:solidFill>
              </a:rPr>
              <a:t> </a:t>
            </a:r>
            <a:r>
              <a:rPr lang="de-DE" sz="2400" b="1" dirty="0" err="1" smtClean="0">
                <a:solidFill>
                  <a:schemeClr val="tx1"/>
                </a:solidFill>
              </a:rPr>
              <a:t>Risk</a:t>
            </a:r>
            <a:r>
              <a:rPr lang="de-DE" sz="2400" b="1" dirty="0" smtClean="0">
                <a:solidFill>
                  <a:schemeClr val="tx1"/>
                </a:solidFill>
              </a:rPr>
              <a:t> Appetite“?</a:t>
            </a:r>
            <a:endParaRPr lang="de-DE" sz="2400" b="1" dirty="0">
              <a:solidFill>
                <a:schemeClr val="tx1"/>
              </a:solidFill>
            </a:endParaRPr>
          </a:p>
        </p:txBody>
      </p:sp>
    </p:spTree>
    <p:extLst>
      <p:ext uri="{BB962C8B-B14F-4D97-AF65-F5344CB8AC3E}">
        <p14:creationId xmlns:p14="http://schemas.microsoft.com/office/powerpoint/2010/main" val="40096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0"/>
            <a:ext cx="8349109" cy="1130300"/>
          </a:xfrm>
        </p:spPr>
        <p:txBody>
          <a:bodyPr/>
          <a:lstStyle/>
          <a:p>
            <a:pPr algn="ctr"/>
            <a:r>
              <a:rPr lang="de-DE" dirty="0" err="1" smtClean="0"/>
              <a:t>Resilience</a:t>
            </a:r>
            <a:r>
              <a:rPr lang="de-DE" dirty="0" smtClean="0"/>
              <a:t> </a:t>
            </a:r>
            <a:r>
              <a:rPr lang="de-DE" dirty="0"/>
              <a:t>&amp; </a:t>
            </a:r>
            <a:r>
              <a:rPr lang="de-DE" dirty="0" err="1"/>
              <a:t>Accident</a:t>
            </a:r>
            <a:r>
              <a:rPr lang="de-DE" dirty="0"/>
              <a:t> Analysis &amp; </a:t>
            </a:r>
            <a:r>
              <a:rPr lang="de-DE" dirty="0" err="1"/>
              <a:t>Risk</a:t>
            </a:r>
            <a:r>
              <a:rPr lang="de-DE" dirty="0"/>
              <a:t> Assessment </a:t>
            </a:r>
            <a:r>
              <a:rPr lang="de-DE" dirty="0" err="1"/>
              <a:t>methodology</a:t>
            </a:r>
            <a:r>
              <a:rPr lang="de-DE" dirty="0"/>
              <a:t> </a:t>
            </a:r>
            <a:endParaRPr lang="de-DE" dirty="0"/>
          </a:p>
        </p:txBody>
      </p:sp>
      <p:pic>
        <p:nvPicPr>
          <p:cNvPr id="29" name="Grafik 28"/>
          <p:cNvPicPr>
            <a:picLocks noChangeAspect="1"/>
          </p:cNvPicPr>
          <p:nvPr/>
        </p:nvPicPr>
        <p:blipFill>
          <a:blip r:embed="rId3"/>
          <a:stretch>
            <a:fillRect/>
          </a:stretch>
        </p:blipFill>
        <p:spPr>
          <a:xfrm>
            <a:off x="3182863" y="2987873"/>
            <a:ext cx="2181225" cy="1876425"/>
          </a:xfrm>
          <a:prstGeom prst="rect">
            <a:avLst/>
          </a:prstGeom>
        </p:spPr>
      </p:pic>
      <p:sp>
        <p:nvSpPr>
          <p:cNvPr id="30" name="Textfeld 29"/>
          <p:cNvSpPr txBox="1"/>
          <p:nvPr/>
        </p:nvSpPr>
        <p:spPr>
          <a:xfrm>
            <a:off x="827584" y="1765846"/>
            <a:ext cx="6984776" cy="1231106"/>
          </a:xfrm>
          <a:prstGeom prst="rect">
            <a:avLst/>
          </a:prstGeom>
          <a:noFill/>
        </p:spPr>
        <p:txBody>
          <a:bodyPr wrap="square" rtlCol="0">
            <a:spAutoFit/>
          </a:bodyPr>
          <a:lstStyle/>
          <a:p>
            <a:pPr algn="ctr"/>
            <a:r>
              <a:rPr lang="de-DE" b="1" dirty="0" smtClean="0">
                <a:solidFill>
                  <a:schemeClr val="tx1"/>
                </a:solidFill>
              </a:rPr>
              <a:t>Organisational</a:t>
            </a:r>
          </a:p>
          <a:p>
            <a:pPr algn="ctr"/>
            <a:r>
              <a:rPr lang="de-DE" dirty="0" err="1">
                <a:solidFill>
                  <a:srgbClr val="141414"/>
                </a:solidFill>
                <a:latin typeface="Segoe UI" panose="020B0502040204020203" pitchFamily="34" charset="0"/>
              </a:rPr>
              <a:t>since</a:t>
            </a:r>
            <a:r>
              <a:rPr lang="de-DE" dirty="0">
                <a:solidFill>
                  <a:srgbClr val="141414"/>
                </a:solidFill>
                <a:latin typeface="Segoe UI" panose="020B0502040204020203" pitchFamily="34" charset="0"/>
              </a:rPr>
              <a:t> 1980</a:t>
            </a:r>
          </a:p>
          <a:p>
            <a:pPr algn="ctr"/>
            <a:r>
              <a:rPr lang="en-US" sz="2000" b="1" dirty="0">
                <a:solidFill>
                  <a:prstClr val="black"/>
                </a:solidFill>
                <a:latin typeface="System"/>
              </a:rPr>
              <a:t>    </a:t>
            </a:r>
            <a:r>
              <a:rPr lang="en-US" dirty="0">
                <a:solidFill>
                  <a:srgbClr val="141414"/>
                </a:solidFill>
                <a:latin typeface="Segoe UI" panose="020B0502040204020203" pitchFamily="34" charset="0"/>
              </a:rPr>
              <a:t>MORT, STEP, MTO, TRIPOD, CREAM, MERMOS, </a:t>
            </a:r>
            <a:r>
              <a:rPr lang="en-US" dirty="0" err="1">
                <a:solidFill>
                  <a:srgbClr val="141414"/>
                </a:solidFill>
                <a:latin typeface="Segoe UI" panose="020B0502040204020203" pitchFamily="34" charset="0"/>
              </a:rPr>
              <a:t>AcciMap</a:t>
            </a:r>
            <a:endParaRPr lang="en-US" dirty="0">
              <a:solidFill>
                <a:srgbClr val="141414"/>
              </a:solidFill>
              <a:latin typeface="Segoe UI" panose="020B0502040204020203" pitchFamily="34" charset="0"/>
            </a:endParaRPr>
          </a:p>
          <a:p>
            <a:pPr algn="ctr"/>
            <a:endParaRPr lang="de-DE" b="1" dirty="0">
              <a:solidFill>
                <a:schemeClr val="tx1"/>
              </a:solidFill>
            </a:endParaRPr>
          </a:p>
        </p:txBody>
      </p:sp>
      <p:sp>
        <p:nvSpPr>
          <p:cNvPr id="32" name="Textfeld 31"/>
          <p:cNvSpPr txBox="1"/>
          <p:nvPr/>
        </p:nvSpPr>
        <p:spPr>
          <a:xfrm>
            <a:off x="2699792" y="5373216"/>
            <a:ext cx="3528392" cy="1200329"/>
          </a:xfrm>
          <a:prstGeom prst="rect">
            <a:avLst/>
          </a:prstGeom>
          <a:noFill/>
        </p:spPr>
        <p:txBody>
          <a:bodyPr wrap="square" rtlCol="0">
            <a:spAutoFit/>
          </a:bodyPr>
          <a:lstStyle/>
          <a:p>
            <a:pPr algn="ctr"/>
            <a:r>
              <a:rPr lang="de-DE" b="1" dirty="0" smtClean="0">
                <a:solidFill>
                  <a:schemeClr val="tx1"/>
                </a:solidFill>
              </a:rPr>
              <a:t>Technical</a:t>
            </a:r>
          </a:p>
          <a:p>
            <a:pPr algn="ctr"/>
            <a:r>
              <a:rPr lang="de-DE" dirty="0" err="1">
                <a:solidFill>
                  <a:srgbClr val="141414"/>
                </a:solidFill>
                <a:latin typeface="Segoe UI" panose="020B0502040204020203" pitchFamily="34" charset="0"/>
              </a:rPr>
              <a:t>since</a:t>
            </a:r>
            <a:r>
              <a:rPr lang="de-DE" dirty="0">
                <a:solidFill>
                  <a:srgbClr val="141414"/>
                </a:solidFill>
                <a:latin typeface="Segoe UI" panose="020B0502040204020203" pitchFamily="34" charset="0"/>
              </a:rPr>
              <a:t> </a:t>
            </a:r>
            <a:r>
              <a:rPr lang="de-DE" dirty="0" smtClean="0">
                <a:solidFill>
                  <a:srgbClr val="141414"/>
                </a:solidFill>
                <a:latin typeface="Segoe UI" panose="020B0502040204020203" pitchFamily="34" charset="0"/>
              </a:rPr>
              <a:t>1950, i.e.</a:t>
            </a:r>
            <a:endParaRPr lang="de-DE" dirty="0">
              <a:solidFill>
                <a:srgbClr val="141414"/>
              </a:solidFill>
              <a:latin typeface="Segoe UI" panose="020B0502040204020203" pitchFamily="34" charset="0"/>
            </a:endParaRPr>
          </a:p>
          <a:p>
            <a:pPr algn="ctr"/>
            <a:r>
              <a:rPr lang="de-DE" dirty="0" smtClean="0">
                <a:solidFill>
                  <a:srgbClr val="141414"/>
                </a:solidFill>
                <a:latin typeface="Segoe UI" panose="020B0502040204020203" pitchFamily="34" charset="0"/>
              </a:rPr>
              <a:t>FMEA</a:t>
            </a:r>
            <a:r>
              <a:rPr lang="de-DE" dirty="0">
                <a:solidFill>
                  <a:srgbClr val="141414"/>
                </a:solidFill>
                <a:latin typeface="Segoe UI" panose="020B0502040204020203" pitchFamily="34" charset="0"/>
              </a:rPr>
              <a:t>, HAZOP, Fault </a:t>
            </a:r>
            <a:r>
              <a:rPr lang="de-DE" dirty="0" err="1">
                <a:solidFill>
                  <a:srgbClr val="141414"/>
                </a:solidFill>
                <a:latin typeface="Segoe UI" panose="020B0502040204020203" pitchFamily="34" charset="0"/>
              </a:rPr>
              <a:t>tree</a:t>
            </a:r>
            <a:r>
              <a:rPr lang="de-DE" dirty="0">
                <a:solidFill>
                  <a:srgbClr val="141414"/>
                </a:solidFill>
                <a:latin typeface="Segoe UI" panose="020B0502040204020203" pitchFamily="34" charset="0"/>
              </a:rPr>
              <a:t>, FMECA</a:t>
            </a:r>
          </a:p>
          <a:p>
            <a:pPr algn="ctr"/>
            <a:endParaRPr lang="de-DE" b="1" dirty="0">
              <a:solidFill>
                <a:schemeClr val="tx1"/>
              </a:solidFill>
            </a:endParaRPr>
          </a:p>
        </p:txBody>
      </p:sp>
      <p:sp>
        <p:nvSpPr>
          <p:cNvPr id="12" name="Textfeld 11"/>
          <p:cNvSpPr txBox="1"/>
          <p:nvPr/>
        </p:nvSpPr>
        <p:spPr>
          <a:xfrm>
            <a:off x="3275856" y="4286126"/>
            <a:ext cx="5904656" cy="1231106"/>
          </a:xfrm>
          <a:prstGeom prst="rect">
            <a:avLst/>
          </a:prstGeom>
          <a:noFill/>
        </p:spPr>
        <p:txBody>
          <a:bodyPr wrap="square" rtlCol="0">
            <a:spAutoFit/>
          </a:bodyPr>
          <a:lstStyle/>
          <a:p>
            <a:pPr algn="ctr"/>
            <a:r>
              <a:rPr lang="de-DE" b="1" dirty="0" smtClean="0">
                <a:solidFill>
                  <a:schemeClr val="tx1"/>
                </a:solidFill>
              </a:rPr>
              <a:t>Human </a:t>
            </a:r>
            <a:r>
              <a:rPr lang="de-DE" b="1" dirty="0" err="1" smtClean="0">
                <a:solidFill>
                  <a:schemeClr val="tx1"/>
                </a:solidFill>
              </a:rPr>
              <a:t>Factor</a:t>
            </a:r>
            <a:endParaRPr lang="de-DE" b="1" dirty="0" smtClean="0">
              <a:solidFill>
                <a:schemeClr val="tx1"/>
              </a:solidFill>
            </a:endParaRPr>
          </a:p>
          <a:p>
            <a:pPr algn="ctr"/>
            <a:r>
              <a:rPr lang="de-DE" dirty="0" err="1">
                <a:solidFill>
                  <a:srgbClr val="141414"/>
                </a:solidFill>
                <a:latin typeface="Segoe UI" panose="020B0502040204020203" pitchFamily="34" charset="0"/>
              </a:rPr>
              <a:t>since</a:t>
            </a:r>
            <a:r>
              <a:rPr lang="de-DE" dirty="0">
                <a:solidFill>
                  <a:srgbClr val="141414"/>
                </a:solidFill>
                <a:latin typeface="Segoe UI" panose="020B0502040204020203" pitchFamily="34" charset="0"/>
              </a:rPr>
              <a:t> 1930 /1980</a:t>
            </a:r>
          </a:p>
          <a:p>
            <a:pPr algn="ctr"/>
            <a:r>
              <a:rPr lang="de-DE" sz="2000" b="1" dirty="0">
                <a:solidFill>
                  <a:prstClr val="black"/>
                </a:solidFill>
                <a:latin typeface="System"/>
              </a:rPr>
              <a:t>    </a:t>
            </a:r>
            <a:r>
              <a:rPr lang="de-DE" dirty="0">
                <a:solidFill>
                  <a:srgbClr val="141414"/>
                </a:solidFill>
                <a:latin typeface="Segoe UI" panose="020B0502040204020203" pitchFamily="34" charset="0"/>
              </a:rPr>
              <a:t>(Domino) </a:t>
            </a:r>
            <a:r>
              <a:rPr lang="de-DE" dirty="0" smtClean="0">
                <a:solidFill>
                  <a:srgbClr val="141414"/>
                </a:solidFill>
                <a:latin typeface="Segoe UI" panose="020B0502040204020203" pitchFamily="34" charset="0"/>
              </a:rPr>
              <a:t>Swiss </a:t>
            </a:r>
            <a:r>
              <a:rPr lang="de-DE" dirty="0" err="1">
                <a:solidFill>
                  <a:srgbClr val="141414"/>
                </a:solidFill>
                <a:latin typeface="Segoe UI" panose="020B0502040204020203" pitchFamily="34" charset="0"/>
              </a:rPr>
              <a:t>cheese</a:t>
            </a:r>
            <a:r>
              <a:rPr lang="de-DE" dirty="0">
                <a:solidFill>
                  <a:srgbClr val="141414"/>
                </a:solidFill>
                <a:latin typeface="Segoe UI" panose="020B0502040204020203" pitchFamily="34" charset="0"/>
              </a:rPr>
              <a:t>, HPES, HERA, </a:t>
            </a:r>
            <a:r>
              <a:rPr lang="de-DE" dirty="0" err="1">
                <a:solidFill>
                  <a:srgbClr val="141414"/>
                </a:solidFill>
                <a:latin typeface="Segoe UI" panose="020B0502040204020203" pitchFamily="34" charset="0"/>
              </a:rPr>
              <a:t>TRAEr</a:t>
            </a:r>
            <a:r>
              <a:rPr lang="de-DE" dirty="0">
                <a:solidFill>
                  <a:srgbClr val="141414"/>
                </a:solidFill>
                <a:latin typeface="Segoe UI" panose="020B0502040204020203" pitchFamily="34" charset="0"/>
              </a:rPr>
              <a:t>, AEB</a:t>
            </a:r>
          </a:p>
          <a:p>
            <a:pPr algn="ctr"/>
            <a:endParaRPr lang="de-DE" b="1" dirty="0">
              <a:solidFill>
                <a:schemeClr val="tx1"/>
              </a:solidFill>
            </a:endParaRPr>
          </a:p>
        </p:txBody>
      </p:sp>
      <p:sp>
        <p:nvSpPr>
          <p:cNvPr id="4" name="Textfeld 3"/>
          <p:cNvSpPr txBox="1"/>
          <p:nvPr/>
        </p:nvSpPr>
        <p:spPr>
          <a:xfrm>
            <a:off x="0" y="1244027"/>
            <a:ext cx="3310345" cy="677108"/>
          </a:xfrm>
          <a:prstGeom prst="rect">
            <a:avLst/>
          </a:prstGeom>
          <a:noFill/>
        </p:spPr>
        <p:txBody>
          <a:bodyPr wrap="square" rtlCol="0">
            <a:spAutoFit/>
          </a:bodyPr>
          <a:lstStyle/>
          <a:p>
            <a:pPr algn="ctr"/>
            <a:r>
              <a:rPr lang="de-DE" b="1" dirty="0" err="1">
                <a:solidFill>
                  <a:srgbClr val="141414"/>
                </a:solidFill>
                <a:latin typeface="Segoe UI" panose="020B0502040204020203" pitchFamily="34" charset="0"/>
              </a:rPr>
              <a:t>Systematic</a:t>
            </a:r>
            <a:endParaRPr lang="de-DE" b="1" dirty="0">
              <a:solidFill>
                <a:srgbClr val="141414"/>
              </a:solidFill>
              <a:latin typeface="Segoe UI" panose="020B0502040204020203" pitchFamily="34" charset="0"/>
            </a:endParaRPr>
          </a:p>
          <a:p>
            <a:pPr algn="ctr"/>
            <a:r>
              <a:rPr lang="de-DE" sz="2000" b="1" dirty="0">
                <a:solidFill>
                  <a:prstClr val="black"/>
                </a:solidFill>
                <a:latin typeface="System"/>
              </a:rPr>
              <a:t>    </a:t>
            </a:r>
            <a:r>
              <a:rPr lang="de-DE" dirty="0" err="1">
                <a:solidFill>
                  <a:srgbClr val="141414"/>
                </a:solidFill>
                <a:latin typeface="Segoe UI" panose="020B0502040204020203" pitchFamily="34" charset="0"/>
              </a:rPr>
              <a:t>since</a:t>
            </a:r>
            <a:r>
              <a:rPr lang="de-DE" dirty="0">
                <a:solidFill>
                  <a:srgbClr val="141414"/>
                </a:solidFill>
                <a:latin typeface="Segoe UI" panose="020B0502040204020203" pitchFamily="34" charset="0"/>
              </a:rPr>
              <a:t> </a:t>
            </a:r>
            <a:r>
              <a:rPr lang="de-DE" dirty="0" smtClean="0">
                <a:solidFill>
                  <a:srgbClr val="141414"/>
                </a:solidFill>
                <a:latin typeface="Segoe UI" panose="020B0502040204020203" pitchFamily="34" charset="0"/>
              </a:rPr>
              <a:t>2009: FRAM</a:t>
            </a:r>
            <a:r>
              <a:rPr lang="de-DE" dirty="0">
                <a:solidFill>
                  <a:srgbClr val="141414"/>
                </a:solidFill>
                <a:latin typeface="Segoe UI" panose="020B0502040204020203" pitchFamily="34" charset="0"/>
              </a:rPr>
              <a:t>, </a:t>
            </a:r>
            <a:r>
              <a:rPr lang="de-DE" dirty="0" smtClean="0">
                <a:solidFill>
                  <a:srgbClr val="141414"/>
                </a:solidFill>
                <a:latin typeface="Segoe UI" panose="020B0502040204020203" pitchFamily="34" charset="0"/>
              </a:rPr>
              <a:t>STAMP</a:t>
            </a:r>
            <a:endParaRPr lang="de-DE" dirty="0">
              <a:solidFill>
                <a:srgbClr val="141414"/>
              </a:solidFill>
              <a:latin typeface="Segoe UI" panose="020B0502040204020203" pitchFamily="34" charset="0"/>
            </a:endParaRPr>
          </a:p>
        </p:txBody>
      </p:sp>
      <p:sp>
        <p:nvSpPr>
          <p:cNvPr id="5" name="Textfeld 4"/>
          <p:cNvSpPr txBox="1"/>
          <p:nvPr/>
        </p:nvSpPr>
        <p:spPr>
          <a:xfrm>
            <a:off x="107504" y="3501008"/>
            <a:ext cx="3024336" cy="2092881"/>
          </a:xfrm>
          <a:prstGeom prst="rect">
            <a:avLst/>
          </a:prstGeom>
          <a:noFill/>
        </p:spPr>
        <p:txBody>
          <a:bodyPr wrap="square" rtlCol="0">
            <a:spAutoFit/>
          </a:bodyPr>
          <a:lstStyle/>
          <a:p>
            <a:r>
              <a:rPr lang="de-DE" sz="2800" b="1" i="1" dirty="0" smtClean="0">
                <a:solidFill>
                  <a:srgbClr val="141414"/>
                </a:solidFill>
                <a:latin typeface="Segoe UI" panose="020B0502040204020203" pitchFamily="34" charset="0"/>
              </a:rPr>
              <a:t>A (</a:t>
            </a:r>
            <a:r>
              <a:rPr lang="de-DE" sz="2800" b="1" i="1" dirty="0" err="1" smtClean="0">
                <a:solidFill>
                  <a:srgbClr val="141414"/>
                </a:solidFill>
                <a:latin typeface="Segoe UI" panose="020B0502040204020203" pitchFamily="34" charset="0"/>
              </a:rPr>
              <a:t>new</a:t>
            </a:r>
            <a:r>
              <a:rPr lang="de-DE" sz="2800" b="1" i="1" dirty="0" smtClean="0">
                <a:solidFill>
                  <a:srgbClr val="141414"/>
                </a:solidFill>
                <a:latin typeface="Segoe UI" panose="020B0502040204020203" pitchFamily="34" charset="0"/>
              </a:rPr>
              <a:t>) </a:t>
            </a:r>
            <a:r>
              <a:rPr lang="de-DE" sz="2800" b="1" i="1" dirty="0" err="1" smtClean="0">
                <a:solidFill>
                  <a:srgbClr val="141414"/>
                </a:solidFill>
                <a:latin typeface="Segoe UI" panose="020B0502040204020203" pitchFamily="34" charset="0"/>
              </a:rPr>
              <a:t>challenge</a:t>
            </a:r>
            <a:r>
              <a:rPr lang="de-DE" sz="2800" b="1" i="1" dirty="0" smtClean="0">
                <a:solidFill>
                  <a:srgbClr val="141414"/>
                </a:solidFill>
                <a:latin typeface="Segoe UI" panose="020B0502040204020203" pitchFamily="34" charset="0"/>
              </a:rPr>
              <a:t>:</a:t>
            </a:r>
          </a:p>
          <a:p>
            <a:r>
              <a:rPr lang="de-DE" sz="2800" i="1" dirty="0" err="1" smtClean="0">
                <a:solidFill>
                  <a:srgbClr val="141414"/>
                </a:solidFill>
                <a:latin typeface="Segoe UI" panose="020B0502040204020203" pitchFamily="34" charset="0"/>
              </a:rPr>
              <a:t>integrating</a:t>
            </a:r>
            <a:r>
              <a:rPr lang="de-DE" sz="2800" i="1" dirty="0" smtClean="0">
                <a:solidFill>
                  <a:srgbClr val="141414"/>
                </a:solidFill>
                <a:latin typeface="Segoe UI" panose="020B0502040204020203" pitchFamily="34" charset="0"/>
              </a:rPr>
              <a:t> </a:t>
            </a:r>
            <a:r>
              <a:rPr lang="de-DE" sz="2800" i="1" dirty="0" err="1" smtClean="0">
                <a:solidFill>
                  <a:srgbClr val="141414"/>
                </a:solidFill>
                <a:latin typeface="Segoe UI" panose="020B0502040204020203" pitchFamily="34" charset="0"/>
              </a:rPr>
              <a:t>safety</a:t>
            </a:r>
            <a:r>
              <a:rPr lang="de-DE" sz="2800" i="1" dirty="0" smtClean="0">
                <a:solidFill>
                  <a:srgbClr val="141414"/>
                </a:solidFill>
                <a:latin typeface="Segoe UI" panose="020B0502040204020203" pitchFamily="34" charset="0"/>
              </a:rPr>
              <a:t> </a:t>
            </a:r>
            <a:r>
              <a:rPr lang="de-DE" sz="2800" i="1" dirty="0">
                <a:solidFill>
                  <a:srgbClr val="141414"/>
                </a:solidFill>
                <a:latin typeface="Segoe UI" panose="020B0502040204020203" pitchFamily="34" charset="0"/>
              </a:rPr>
              <a:t>&amp; </a:t>
            </a:r>
            <a:r>
              <a:rPr lang="de-DE" sz="2800" i="1" dirty="0" err="1">
                <a:solidFill>
                  <a:srgbClr val="141414"/>
                </a:solidFill>
                <a:latin typeface="Segoe UI" panose="020B0502040204020203" pitchFamily="34" charset="0"/>
              </a:rPr>
              <a:t>security</a:t>
            </a:r>
            <a:endParaRPr lang="de-DE" sz="2800" b="1" i="1" dirty="0">
              <a:solidFill>
                <a:prstClr val="black"/>
              </a:solidFill>
              <a:latin typeface="System"/>
            </a:endParaRPr>
          </a:p>
          <a:p>
            <a:endParaRPr lang="de-DE" dirty="0"/>
          </a:p>
        </p:txBody>
      </p:sp>
    </p:spTree>
    <p:extLst>
      <p:ext uri="{BB962C8B-B14F-4D97-AF65-F5344CB8AC3E}">
        <p14:creationId xmlns:p14="http://schemas.microsoft.com/office/powerpoint/2010/main" val="52240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1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374650"/>
            <a:ext cx="8280920" cy="642938"/>
          </a:xfrm>
        </p:spPr>
        <p:txBody>
          <a:bodyPr/>
          <a:lstStyle/>
          <a:p>
            <a:pPr algn="l" eaLnBrk="1" hangingPunct="1"/>
            <a:r>
              <a:rPr lang="en-GB" dirty="0" smtClean="0">
                <a:solidFill>
                  <a:schemeClr val="tx1"/>
                </a:solidFill>
              </a:rPr>
              <a:t>The Operational </a:t>
            </a:r>
            <a:r>
              <a:rPr lang="en-GB" dirty="0">
                <a:solidFill>
                  <a:schemeClr val="tx1"/>
                </a:solidFill>
              </a:rPr>
              <a:t>View: Phases of a Flight </a:t>
            </a:r>
            <a:endParaRPr lang="en-GB" b="1" dirty="0" smtClean="0">
              <a:solidFill>
                <a:schemeClr val="tx1"/>
              </a:solidFill>
            </a:endParaRPr>
          </a:p>
        </p:txBody>
      </p:sp>
      <p:pic>
        <p:nvPicPr>
          <p:cNvPr id="13" name="Picture 5" descr="https://www.atmmasterplan.eu/architecture/assets/phases-of-flight-8d1650f9c522e9226b1588e065d2700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276872"/>
            <a:ext cx="8836521" cy="1711298"/>
          </a:xfrm>
          <a:prstGeom prst="rect">
            <a:avLst/>
          </a:prstGeom>
          <a:noFill/>
          <a:extLst>
            <a:ext uri="{909E8E84-426E-40DD-AFC4-6F175D3DCCD1}">
              <a14:hiddenFill xmlns:a14="http://schemas.microsoft.com/office/drawing/2010/main">
                <a:solidFill>
                  <a:srgbClr val="FFFFFF"/>
                </a:solidFill>
              </a14:hiddenFill>
            </a:ext>
          </a:extLst>
        </p:spPr>
      </p:pic>
      <p:sp>
        <p:nvSpPr>
          <p:cNvPr id="4" name="Fußzeilenplatzhalter 3"/>
          <p:cNvSpPr>
            <a:spLocks noGrp="1"/>
          </p:cNvSpPr>
          <p:nvPr>
            <p:ph type="ftr" idx="10"/>
          </p:nvPr>
        </p:nvSpPr>
        <p:spPr>
          <a:xfrm>
            <a:off x="457200" y="6356350"/>
            <a:ext cx="6275388" cy="366713"/>
          </a:xfrm>
        </p:spPr>
        <p:txBody>
          <a:bodyPr/>
          <a:lstStyle/>
          <a:p>
            <a:pPr>
              <a:defRPr/>
            </a:pPr>
            <a:r>
              <a:rPr lang="de-DE" dirty="0" smtClean="0"/>
              <a:t>ISPRA 2016</a:t>
            </a:r>
            <a:endParaRPr lang="de-DE" dirty="0"/>
          </a:p>
        </p:txBody>
      </p:sp>
      <p:sp>
        <p:nvSpPr>
          <p:cNvPr id="6" name="Foliennummernplatzhalter 4"/>
          <p:cNvSpPr>
            <a:spLocks noGrp="1"/>
          </p:cNvSpPr>
          <p:nvPr>
            <p:ph type="sldNum" idx="11"/>
          </p:nvPr>
        </p:nvSpPr>
        <p:spPr>
          <a:xfrm>
            <a:off x="6732588" y="6218238"/>
            <a:ext cx="1581150" cy="641350"/>
          </a:xfrm>
        </p:spPr>
        <p:txBody>
          <a:bodyPr/>
          <a:lstStyle/>
          <a:p>
            <a:pPr>
              <a:defRPr/>
            </a:pPr>
            <a:r>
              <a:rPr lang="de-DE" dirty="0" smtClean="0"/>
              <a:t>Page </a:t>
            </a:r>
            <a:fld id="{6BD8012C-64B3-44AA-9E1C-E1059287FA85}" type="slidenum">
              <a:rPr lang="de-DE" smtClean="0"/>
              <a:pPr>
                <a:defRPr/>
              </a:pPr>
              <a:t>7</a:t>
            </a:fld>
            <a:endParaRPr lang="de-DE" dirty="0"/>
          </a:p>
        </p:txBody>
      </p:sp>
    </p:spTree>
    <p:extLst>
      <p:ext uri="{BB962C8B-B14F-4D97-AF65-F5344CB8AC3E}">
        <p14:creationId xmlns:p14="http://schemas.microsoft.com/office/powerpoint/2010/main" val="33276470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120385"/>
            <a:ext cx="8136904" cy="642938"/>
          </a:xfrm>
        </p:spPr>
        <p:txBody>
          <a:bodyPr/>
          <a:lstStyle/>
          <a:p>
            <a:pPr algn="l" eaLnBrk="1" hangingPunct="1"/>
            <a:r>
              <a:rPr lang="en-GB" dirty="0" smtClean="0">
                <a:solidFill>
                  <a:schemeClr val="tx1"/>
                </a:solidFill>
              </a:rPr>
              <a:t>The Technical </a:t>
            </a:r>
            <a:r>
              <a:rPr lang="en-GB" dirty="0">
                <a:solidFill>
                  <a:schemeClr val="tx1"/>
                </a:solidFill>
              </a:rPr>
              <a:t>View - ATM &amp; CNS Systems </a:t>
            </a:r>
            <a:endParaRPr lang="en-GB" b="1" dirty="0" smtClean="0">
              <a:solidFill>
                <a:schemeClr val="tx1"/>
              </a:solidFill>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9066" y="3753874"/>
            <a:ext cx="1911186" cy="2862606"/>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0438" y="1424703"/>
            <a:ext cx="2769751" cy="1649348"/>
          </a:xfrm>
          <a:prstGeom prst="rect">
            <a:avLst/>
          </a:prstGeom>
        </p:spPr>
      </p:pic>
      <p:pic>
        <p:nvPicPr>
          <p:cNvPr id="6" name="Grafi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3074" y="2434078"/>
            <a:ext cx="1423322" cy="2131876"/>
          </a:xfrm>
          <a:prstGeom prst="rect">
            <a:avLst/>
          </a:prstGeom>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6122" y="4230752"/>
            <a:ext cx="2941987" cy="1751913"/>
          </a:xfrm>
          <a:prstGeom prst="rect">
            <a:avLst/>
          </a:prstGeom>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536" y="1908066"/>
            <a:ext cx="1643055" cy="2188250"/>
          </a:xfrm>
          <a:prstGeom prst="rect">
            <a:avLst/>
          </a:prstGeom>
        </p:spPr>
      </p:pic>
      <p:sp>
        <p:nvSpPr>
          <p:cNvPr id="2" name="Textfeld 1"/>
          <p:cNvSpPr txBox="1"/>
          <p:nvPr/>
        </p:nvSpPr>
        <p:spPr>
          <a:xfrm>
            <a:off x="2582633" y="1674154"/>
            <a:ext cx="2945476" cy="1077218"/>
          </a:xfrm>
          <a:prstGeom prst="rect">
            <a:avLst/>
          </a:prstGeom>
          <a:noFill/>
        </p:spPr>
        <p:txBody>
          <a:bodyPr wrap="square" rtlCol="0">
            <a:spAutoFit/>
          </a:bodyPr>
          <a:lstStyle/>
          <a:p>
            <a:r>
              <a:rPr lang="de-DE" sz="3200" b="1" dirty="0" smtClean="0">
                <a:solidFill>
                  <a:schemeClr val="tx1"/>
                </a:solidFill>
              </a:rPr>
              <a:t>Command &amp; Control</a:t>
            </a:r>
            <a:endParaRPr lang="de-DE" sz="3200" b="1" dirty="0">
              <a:solidFill>
                <a:schemeClr val="tx1"/>
              </a:solidFill>
            </a:endParaRPr>
          </a:p>
        </p:txBody>
      </p:sp>
      <p:sp>
        <p:nvSpPr>
          <p:cNvPr id="10" name="Textfeld 9"/>
          <p:cNvSpPr txBox="1"/>
          <p:nvPr/>
        </p:nvSpPr>
        <p:spPr>
          <a:xfrm>
            <a:off x="904664" y="5946453"/>
            <a:ext cx="4099384" cy="584775"/>
          </a:xfrm>
          <a:prstGeom prst="rect">
            <a:avLst/>
          </a:prstGeom>
          <a:noFill/>
        </p:spPr>
        <p:txBody>
          <a:bodyPr wrap="square" rtlCol="0">
            <a:spAutoFit/>
          </a:bodyPr>
          <a:lstStyle/>
          <a:p>
            <a:r>
              <a:rPr lang="de-DE" sz="3200" b="1" dirty="0" smtClean="0">
                <a:solidFill>
                  <a:schemeClr val="tx1"/>
                </a:solidFill>
              </a:rPr>
              <a:t>Sensors &amp; </a:t>
            </a:r>
            <a:r>
              <a:rPr lang="de-DE" sz="3200" b="1" dirty="0" err="1" smtClean="0">
                <a:solidFill>
                  <a:schemeClr val="tx1"/>
                </a:solidFill>
              </a:rPr>
              <a:t>Actors</a:t>
            </a:r>
            <a:endParaRPr lang="de-DE" sz="3200" b="1" dirty="0">
              <a:solidFill>
                <a:schemeClr val="tx1"/>
              </a:solidFill>
            </a:endParaRPr>
          </a:p>
        </p:txBody>
      </p:sp>
      <p:pic>
        <p:nvPicPr>
          <p:cNvPr id="11" name="Grafik 10"/>
          <p:cNvPicPr>
            <a:picLocks noChangeAspect="1"/>
          </p:cNvPicPr>
          <p:nvPr/>
        </p:nvPicPr>
        <p:blipFill>
          <a:blip r:embed="rId8"/>
          <a:stretch>
            <a:fillRect/>
          </a:stretch>
        </p:blipFill>
        <p:spPr>
          <a:xfrm>
            <a:off x="2987824" y="764704"/>
            <a:ext cx="2926500" cy="1003372"/>
          </a:xfrm>
          <a:prstGeom prst="rect">
            <a:avLst/>
          </a:prstGeom>
        </p:spPr>
      </p:pic>
    </p:spTree>
    <p:extLst>
      <p:ext uri="{BB962C8B-B14F-4D97-AF65-F5344CB8AC3E}">
        <p14:creationId xmlns:p14="http://schemas.microsoft.com/office/powerpoint/2010/main" val="68463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395536" y="374650"/>
            <a:ext cx="8136904" cy="642938"/>
          </a:xfrm>
        </p:spPr>
        <p:txBody>
          <a:bodyPr/>
          <a:lstStyle/>
          <a:p>
            <a:pPr algn="l" eaLnBrk="1" hangingPunct="1"/>
            <a:r>
              <a:rPr lang="en-GB" dirty="0" smtClean="0">
                <a:solidFill>
                  <a:schemeClr val="tx1"/>
                </a:solidFill>
              </a:rPr>
              <a:t>The Technical </a:t>
            </a:r>
            <a:r>
              <a:rPr lang="en-GB" dirty="0">
                <a:solidFill>
                  <a:schemeClr val="tx1"/>
                </a:solidFill>
              </a:rPr>
              <a:t>View - ATM &amp; CNS Systems </a:t>
            </a:r>
            <a:endParaRPr lang="en-GB" b="1" dirty="0" smtClean="0">
              <a:solidFill>
                <a:schemeClr val="tx1"/>
              </a:solidFill>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9027" y="3349405"/>
            <a:ext cx="1831927" cy="2743891"/>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79090" y="1605987"/>
            <a:ext cx="2465318" cy="1468063"/>
          </a:xfrm>
          <a:prstGeom prst="rect">
            <a:avLst/>
          </a:prstGeom>
        </p:spPr>
      </p:pic>
      <p:pic>
        <p:nvPicPr>
          <p:cNvPr id="6" name="Grafi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1967" y="2132856"/>
            <a:ext cx="1624429" cy="2433098"/>
          </a:xfrm>
          <a:prstGeom prst="rect">
            <a:avLst/>
          </a:prstGeom>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70436" y="3983218"/>
            <a:ext cx="3357673" cy="1999448"/>
          </a:xfrm>
          <a:prstGeom prst="rect">
            <a:avLst/>
          </a:prstGeom>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455" y="2276872"/>
            <a:ext cx="1366136" cy="1819444"/>
          </a:xfrm>
          <a:prstGeom prst="rect">
            <a:avLst/>
          </a:prstGeom>
        </p:spPr>
      </p:pic>
      <p:pic>
        <p:nvPicPr>
          <p:cNvPr id="8" name="Grafik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2455" y="1188682"/>
            <a:ext cx="7602264" cy="5693399"/>
          </a:xfrm>
          <a:prstGeom prst="rect">
            <a:avLst/>
          </a:prstGeom>
        </p:spPr>
      </p:pic>
    </p:spTree>
    <p:extLst>
      <p:ext uri="{BB962C8B-B14F-4D97-AF65-F5344CB8AC3E}">
        <p14:creationId xmlns:p14="http://schemas.microsoft.com/office/powerpoint/2010/main" val="211331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
        <a:cs typeface="Arial"/>
      </a:majorFont>
      <a:minorFont>
        <a:latin typeface="Arial"/>
        <a:ea typeface="WenQuanYi Micro Hei"/>
        <a:cs typeface="WenQuanYi Micro He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1507</Words>
  <Application>Microsoft Office PowerPoint</Application>
  <PresentationFormat>Bildschirmpräsentation (4:3)</PresentationFormat>
  <Paragraphs>306</Paragraphs>
  <Slides>25</Slides>
  <Notes>20</Notes>
  <HiddenSlides>0</HiddenSlides>
  <MMClips>0</MMClips>
  <ScaleCrop>false</ScaleCrop>
  <HeadingPairs>
    <vt:vector size="8" baseType="variant">
      <vt:variant>
        <vt:lpstr>Verwendete Schriftarten</vt:lpstr>
      </vt:variant>
      <vt:variant>
        <vt:i4>10</vt:i4>
      </vt:variant>
      <vt:variant>
        <vt:lpstr>Design</vt:lpstr>
      </vt:variant>
      <vt:variant>
        <vt:i4>4</vt:i4>
      </vt:variant>
      <vt:variant>
        <vt:lpstr>Eingebettete OLE-Server</vt:lpstr>
      </vt:variant>
      <vt:variant>
        <vt:i4>1</vt:i4>
      </vt:variant>
      <vt:variant>
        <vt:lpstr>Folientitel</vt:lpstr>
      </vt:variant>
      <vt:variant>
        <vt:i4>25</vt:i4>
      </vt:variant>
    </vt:vector>
  </HeadingPairs>
  <TitlesOfParts>
    <vt:vector size="40" baseType="lpstr">
      <vt:lpstr>Arial</vt:lpstr>
      <vt:lpstr>Arial Narrow</vt:lpstr>
      <vt:lpstr>Calibri</vt:lpstr>
      <vt:lpstr>DejaVu Sans Condensed</vt:lpstr>
      <vt:lpstr>Segoe UI</vt:lpstr>
      <vt:lpstr>System</vt:lpstr>
      <vt:lpstr>Times New Roman</vt:lpstr>
      <vt:lpstr>WenQuanYi Micro Hei</vt:lpstr>
      <vt:lpstr>Wingdings</vt:lpstr>
      <vt:lpstr>ヒラギノ角ゴ ProN W3</vt:lpstr>
      <vt:lpstr>Modèle par défaut</vt:lpstr>
      <vt:lpstr>1_Conception personnalisée</vt:lpstr>
      <vt:lpstr>2_Conception personnalisée</vt:lpstr>
      <vt:lpstr>Conception personnalisée</vt:lpstr>
      <vt:lpstr>Arbeitsblatt</vt:lpstr>
      <vt:lpstr>PowerPoint-Präsentation</vt:lpstr>
      <vt:lpstr>PowerPoint-Präsentation</vt:lpstr>
      <vt:lpstr>Lessons from the Times of Sailing Ships</vt:lpstr>
      <vt:lpstr>Air Traffic – Element of the Transport Sector</vt:lpstr>
      <vt:lpstr>Resilience in Aviation</vt:lpstr>
      <vt:lpstr>Resilience &amp; Accident Analysis &amp; Risk Assessment methodology </vt:lpstr>
      <vt:lpstr>The Operational View: Phases of a Flight </vt:lpstr>
      <vt:lpstr>The Technical View - ATM &amp; CNS Systems </vt:lpstr>
      <vt:lpstr>The Technical View - ATM &amp; CNS Systems </vt:lpstr>
      <vt:lpstr>Resilience - Communication</vt:lpstr>
      <vt:lpstr>Resilience - Navigation</vt:lpstr>
      <vt:lpstr>Resilience - Surveillance</vt:lpstr>
      <vt:lpstr>Resilience – Command &amp; Control</vt:lpstr>
      <vt:lpstr>ARIEL – An Air Traffic Resilience Project </vt:lpstr>
      <vt:lpstr>Outlook: Drones - „game changers“?</vt:lpstr>
      <vt:lpstr>PowerPoint-Präsentation</vt:lpstr>
      <vt:lpstr>PowerPoint-Präsentation</vt:lpstr>
      <vt:lpstr>Backup slides (provided a different focus is needed) </vt:lpstr>
      <vt:lpstr>Air Traffic Management - Architectural Elements</vt:lpstr>
      <vt:lpstr>Challenges in the aviation age</vt:lpstr>
      <vt:lpstr>Potential Impacts (SESAR)</vt:lpstr>
      <vt:lpstr>Risks – Security - Safety</vt:lpstr>
      <vt:lpstr>Treatment</vt:lpstr>
      <vt:lpstr>PowerPoint-Präsentation</vt:lpstr>
      <vt:lpstr>Services &amp; Security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Launch of SWIM Security Risk Assessment</dc:title>
  <dc:creator>Matias Krempel</dc:creator>
  <cp:lastModifiedBy>Krempel, Matias</cp:lastModifiedBy>
  <cp:revision>233</cp:revision>
  <cp:lastPrinted>1601-01-01T00:00:00Z</cp:lastPrinted>
  <dcterms:created xsi:type="dcterms:W3CDTF">2012-05-03T06:08:58Z</dcterms:created>
  <dcterms:modified xsi:type="dcterms:W3CDTF">2016-04-26T16:44:30Z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Project">
    <vt:lpwstr>213</vt:lpwstr>
  </property>
  <property fmtid="{D5CDD505-2E9C-101B-9397-08002B2CF9AE}" pid="4" name="Workpackage">
    <vt:lpwstr>9</vt:lpwstr>
  </property>
</Properties>
</file>